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60" r:id="rId3"/>
    <p:sldId id="521" r:id="rId4"/>
    <p:sldId id="510" r:id="rId5"/>
    <p:sldId id="509" r:id="rId6"/>
    <p:sldId id="511" r:id="rId7"/>
    <p:sldId id="512" r:id="rId8"/>
    <p:sldId id="258" r:id="rId9"/>
    <p:sldId id="513" r:id="rId10"/>
    <p:sldId id="514" r:id="rId11"/>
    <p:sldId id="515" r:id="rId12"/>
    <p:sldId id="516" r:id="rId13"/>
    <p:sldId id="259" r:id="rId14"/>
    <p:sldId id="292" r:id="rId15"/>
    <p:sldId id="293" r:id="rId16"/>
    <p:sldId id="498" r:id="rId17"/>
    <p:sldId id="506" r:id="rId18"/>
    <p:sldId id="268" r:id="rId19"/>
    <p:sldId id="523" r:id="rId20"/>
    <p:sldId id="522" r:id="rId21"/>
    <p:sldId id="517" r:id="rId22"/>
    <p:sldId id="518" r:id="rId23"/>
    <p:sldId id="519" r:id="rId24"/>
    <p:sldId id="520" r:id="rId25"/>
    <p:sldId id="507" r:id="rId26"/>
    <p:sldId id="50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161" d="100"/>
          <a:sy n="161" d="100"/>
        </p:scale>
        <p:origin x="150" y="168"/>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jpeg>
</file>

<file path=ppt/media/image11.png>
</file>

<file path=ppt/media/image12.jpeg>
</file>

<file path=ppt/media/image13.jpeg>
</file>

<file path=ppt/media/image14.jpeg>
</file>

<file path=ppt/media/image15.jpeg>
</file>

<file path=ppt/media/image16.jpeg>
</file>

<file path=ppt/media/image17.jpeg>
</file>

<file path=ppt/media/image2.jpg>
</file>

<file path=ppt/media/image3.jpe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60DE1E-5E87-4FEC-997A-702667195A12}" type="datetimeFigureOut">
              <a:rPr lang="en-US" smtClean="0"/>
              <a:t>9/22/2020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D2185E-8347-4E54-8EB1-DDB1BCBA9F8E}" type="slidenum">
              <a:rPr lang="en-US" smtClean="0"/>
              <a:t>‹#›</a:t>
            </a:fld>
            <a:endParaRPr lang="en-US"/>
          </a:p>
        </p:txBody>
      </p:sp>
    </p:spTree>
    <p:extLst>
      <p:ext uri="{BB962C8B-B14F-4D97-AF65-F5344CB8AC3E}">
        <p14:creationId xmlns:p14="http://schemas.microsoft.com/office/powerpoint/2010/main" val="2608463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BEBBAB0-9237-B245-A856-D2137FAF3A17}" type="slidenum">
              <a:rPr lang="en-US" smtClean="0"/>
              <a:t>18</a:t>
            </a:fld>
            <a:endParaRPr lang="en-US"/>
          </a:p>
        </p:txBody>
      </p:sp>
    </p:spTree>
    <p:extLst>
      <p:ext uri="{BB962C8B-B14F-4D97-AF65-F5344CB8AC3E}">
        <p14:creationId xmlns:p14="http://schemas.microsoft.com/office/powerpoint/2010/main" val="3307091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33A8C-2D5B-4233-BE84-E65D2D632A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88A0BB-81F7-47B7-BDB1-BBEE9828EE8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22E4E0E-DA41-4FEB-8BD9-5BCE059ABECD}"/>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5" name="Footer Placeholder 4">
            <a:extLst>
              <a:ext uri="{FF2B5EF4-FFF2-40B4-BE49-F238E27FC236}">
                <a16:creationId xmlns:a16="http://schemas.microsoft.com/office/drawing/2014/main" id="{EE0573E1-04D3-46D5-9C48-EAD8810BE7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02DFCE-70C1-42AC-B0D6-229A79C475BE}"/>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4049512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D49A6-880E-4618-99BA-8AB0CAAC899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D19C8E-0F8C-4C17-8BEF-95FF6FC098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10EEE0-D15C-401C-A398-CFAE46438D0A}"/>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5" name="Footer Placeholder 4">
            <a:extLst>
              <a:ext uri="{FF2B5EF4-FFF2-40B4-BE49-F238E27FC236}">
                <a16:creationId xmlns:a16="http://schemas.microsoft.com/office/drawing/2014/main" id="{9821BAB0-8E92-4BEC-9849-50538C33F0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89C354-E587-4DEE-8BF0-7A02558DC730}"/>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41679166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A355FD-EBEC-4B3A-91DE-F6D6AF2A07F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402B4BC-3B04-4502-AF01-C1DA5212188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F35618-0F4E-464B-BF36-72D0EE8ADA05}"/>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5" name="Footer Placeholder 4">
            <a:extLst>
              <a:ext uri="{FF2B5EF4-FFF2-40B4-BE49-F238E27FC236}">
                <a16:creationId xmlns:a16="http://schemas.microsoft.com/office/drawing/2014/main" id="{1555CAFA-5D75-409E-8553-91746A6F7B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A63DD9-8A9B-4663-8DF0-0146C4442A35}"/>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4231671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3ACA2-4C76-44E5-96CB-D15181393AFD}"/>
              </a:ext>
            </a:extLst>
          </p:cNvPr>
          <p:cNvSpPr>
            <a:spLocks noGrp="1"/>
          </p:cNvSpPr>
          <p:nvPr>
            <p:ph type="title"/>
          </p:nvPr>
        </p:nvSpPr>
        <p:spPr>
          <a:xfrm>
            <a:off x="820503" y="52461"/>
            <a:ext cx="10515600" cy="915035"/>
          </a:xfrm>
        </p:spPr>
        <p:txBody>
          <a:bodyPr>
            <a:normAutofit/>
          </a:bodyPr>
          <a:lstStyle>
            <a:lvl1pPr>
              <a:defRPr sz="3000"/>
            </a:lvl1pPr>
          </a:lstStyle>
          <a:p>
            <a:r>
              <a:rPr lang="en-US"/>
              <a:t>Click to edit Master title style</a:t>
            </a:r>
            <a:endParaRPr lang="en-US" dirty="0"/>
          </a:p>
        </p:txBody>
      </p:sp>
      <p:sp>
        <p:nvSpPr>
          <p:cNvPr id="6" name="Date Placeholder 3">
            <a:extLst>
              <a:ext uri="{FF2B5EF4-FFF2-40B4-BE49-F238E27FC236}">
                <a16:creationId xmlns:a16="http://schemas.microsoft.com/office/drawing/2014/main" id="{D9C8D154-0188-4088-8A9E-782A3116EC79}"/>
              </a:ext>
            </a:extLst>
          </p:cNvPr>
          <p:cNvSpPr txBox="1">
            <a:spLocks/>
          </p:cNvSpPr>
          <p:nvPr/>
        </p:nvSpPr>
        <p:spPr>
          <a:xfrm>
            <a:off x="2" y="6491460"/>
            <a:ext cx="820503" cy="365125"/>
          </a:xfrm>
          <a:prstGeom prst="rect">
            <a:avLst/>
          </a:prstGeom>
        </p:spPr>
        <p:txBody>
          <a:bodyPr vert="horz" lIns="68580" tIns="34290" rIns="68580" bIns="34290" rtlCol="0" anchor="ctr"/>
          <a:lstStyle>
            <a:defPPr>
              <a:defRPr lang="en-US"/>
            </a:defPPr>
            <a:lvl1pPr marL="0" algn="l" defTabSz="914400" rtl="0" eaLnBrk="1" latinLnBrk="0" hangingPunct="1">
              <a:defRPr sz="11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AD5593E4-B59D-4C34-8138-F495A9B55177}" type="datetimeFigureOut">
              <a:rPr lang="en-US" sz="750" smtClean="0"/>
              <a:pPr algn="ctr"/>
              <a:t>9/22/2020</a:t>
            </a:fld>
            <a:endParaRPr lang="en-US" sz="750" dirty="0"/>
          </a:p>
        </p:txBody>
      </p:sp>
      <p:sp>
        <p:nvSpPr>
          <p:cNvPr id="7" name="Slide Number Placeholder 5">
            <a:extLst>
              <a:ext uri="{FF2B5EF4-FFF2-40B4-BE49-F238E27FC236}">
                <a16:creationId xmlns:a16="http://schemas.microsoft.com/office/drawing/2014/main" id="{8496C822-3322-4658-ACB2-EDD8D38AABDF}"/>
              </a:ext>
            </a:extLst>
          </p:cNvPr>
          <p:cNvSpPr txBox="1">
            <a:spLocks/>
          </p:cNvSpPr>
          <p:nvPr/>
        </p:nvSpPr>
        <p:spPr>
          <a:xfrm>
            <a:off x="1" y="6126335"/>
            <a:ext cx="753035" cy="365125"/>
          </a:xfrm>
          <a:prstGeom prst="rect">
            <a:avLst/>
          </a:prstGeom>
        </p:spPr>
        <p:txBody>
          <a:bodyPr vert="horz" lIns="68580" tIns="34290" rIns="68580" bIns="3429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900" dirty="0"/>
              <a:t>Slide </a:t>
            </a:r>
            <a:fld id="{D23974E0-43FB-4467-B60D-71F008879FB6}" type="slidenum">
              <a:rPr lang="en-US" sz="900" smtClean="0"/>
              <a:pPr algn="ctr"/>
              <a:t>‹#›</a:t>
            </a:fld>
            <a:endParaRPr lang="en-US" sz="900" dirty="0"/>
          </a:p>
        </p:txBody>
      </p:sp>
      <p:sp>
        <p:nvSpPr>
          <p:cNvPr id="5" name="Vertical Text Placeholder 9"/>
          <p:cNvSpPr>
            <a:spLocks noGrp="1"/>
          </p:cNvSpPr>
          <p:nvPr>
            <p:ph type="body" orient="vert" sz="quarter" idx="10" hasCustomPrompt="1"/>
          </p:nvPr>
        </p:nvSpPr>
        <p:spPr>
          <a:xfrm rot="10800000">
            <a:off x="111127" y="1079504"/>
            <a:ext cx="534988" cy="4930775"/>
          </a:xfrm>
        </p:spPr>
        <p:txBody>
          <a:bodyPr vert="vert" anchor="ctr" anchorCtr="0">
            <a:normAutofit/>
          </a:bodyPr>
          <a:lstStyle>
            <a:lvl1pPr marL="0" indent="0" algn="ctr">
              <a:buNone/>
              <a:defRPr baseline="0">
                <a:solidFill>
                  <a:schemeClr val="bg1">
                    <a:lumMod val="85000"/>
                  </a:schemeClr>
                </a:solidFill>
              </a:defRPr>
            </a:lvl1pPr>
          </a:lstStyle>
          <a:p>
            <a:pPr lvl="0"/>
            <a:r>
              <a:rPr lang="en-US" dirty="0"/>
              <a:t>Click to Add Section Title</a:t>
            </a:r>
          </a:p>
        </p:txBody>
      </p:sp>
      <p:sp>
        <p:nvSpPr>
          <p:cNvPr id="8" name="Slide Number Placeholder 8">
            <a:extLst>
              <a:ext uri="{FF2B5EF4-FFF2-40B4-BE49-F238E27FC236}">
                <a16:creationId xmlns:a16="http://schemas.microsoft.com/office/drawing/2014/main" id="{E64F5226-08DA-4FBE-84D5-BBC6709E5AD7}"/>
              </a:ext>
            </a:extLst>
          </p:cNvPr>
          <p:cNvSpPr>
            <a:spLocks noGrp="1"/>
          </p:cNvSpPr>
          <p:nvPr>
            <p:ph type="sldNum" sz="quarter" idx="12"/>
          </p:nvPr>
        </p:nvSpPr>
        <p:spPr>
          <a:xfrm>
            <a:off x="9448800" y="6492879"/>
            <a:ext cx="2743200" cy="365125"/>
          </a:xfrm>
        </p:spPr>
        <p:txBody>
          <a:bodyPr/>
          <a:lstStyle/>
          <a:p>
            <a:fld id="{4ADE0CFD-01BE-364D-933E-9BB6EAD6A48F}" type="slidenum">
              <a:rPr lang="en-US" smtClean="0"/>
              <a:t>‹#›</a:t>
            </a:fld>
            <a:endParaRPr lang="en-US"/>
          </a:p>
        </p:txBody>
      </p:sp>
    </p:spTree>
    <p:extLst>
      <p:ext uri="{BB962C8B-B14F-4D97-AF65-F5344CB8AC3E}">
        <p14:creationId xmlns:p14="http://schemas.microsoft.com/office/powerpoint/2010/main" val="2261624841"/>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971EE-72DB-49FB-8EAF-672E712AB8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C515A2C-50E9-45D1-8779-881D048ADB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61B22D-159B-45BE-9539-7D295C0EB322}"/>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5" name="Footer Placeholder 4">
            <a:extLst>
              <a:ext uri="{FF2B5EF4-FFF2-40B4-BE49-F238E27FC236}">
                <a16:creationId xmlns:a16="http://schemas.microsoft.com/office/drawing/2014/main" id="{625E9083-67AC-4C38-B802-0AFE8E61CA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49C29-36ED-46E9-94A2-E07C442FB5BD}"/>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3557901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F09A7-2A76-49F0-BA58-DE65A3F08D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ABD6BDC-7FC2-4B89-BC55-3DD877A824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67690C3-ECDA-454B-970D-6B446DF926E9}"/>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5" name="Footer Placeholder 4">
            <a:extLst>
              <a:ext uri="{FF2B5EF4-FFF2-40B4-BE49-F238E27FC236}">
                <a16:creationId xmlns:a16="http://schemas.microsoft.com/office/drawing/2014/main" id="{0EA9A0C0-020E-4B29-B2F4-95F2A5471E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778FBC-73F2-4721-ABBA-9DB193A601E1}"/>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204411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DBC3A-A881-4A0B-86DD-8469C421FC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610126-2D5C-4265-99F7-A0F247ABC1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531F9AA-1863-4052-9DBC-7CD677B0A8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A38FAB3-D3D6-4B67-96F0-A5519269550A}"/>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6" name="Footer Placeholder 5">
            <a:extLst>
              <a:ext uri="{FF2B5EF4-FFF2-40B4-BE49-F238E27FC236}">
                <a16:creationId xmlns:a16="http://schemas.microsoft.com/office/drawing/2014/main" id="{049344D5-4ED6-4BCB-9DE1-1ACFCD7A8E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0F37D0-C3FE-4B0D-99B4-CF00084FA891}"/>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19745496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16FCE-EB08-4C4D-8D24-F79C39EE87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C1B256-93A0-4DE6-9EE4-DBF9108B3B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9F1817-12FC-4D4F-A196-CD69343CA5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DA02B51-B32B-4F11-B383-DE219D2919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D2E4FF-7716-43C9-A16B-A8F89E00A2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93E562-7785-4D07-89B8-28A1CD9670A9}"/>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8" name="Footer Placeholder 7">
            <a:extLst>
              <a:ext uri="{FF2B5EF4-FFF2-40B4-BE49-F238E27FC236}">
                <a16:creationId xmlns:a16="http://schemas.microsoft.com/office/drawing/2014/main" id="{9244FB6B-3A6E-4F5B-A0A0-D6D6F6D92EC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51F3D7-F20F-4B34-B760-701D42DEE533}"/>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34889697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9B4E0-1499-4A66-B507-63E9C41720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BCDBA1F-2115-4BD1-A454-AA3DB2EFF942}"/>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4" name="Footer Placeholder 3">
            <a:extLst>
              <a:ext uri="{FF2B5EF4-FFF2-40B4-BE49-F238E27FC236}">
                <a16:creationId xmlns:a16="http://schemas.microsoft.com/office/drawing/2014/main" id="{5C8B05E0-362B-4B5B-B93C-68FB01B708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ED2B6C2-6C15-45D3-A3AB-AE700BE7E410}"/>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3952768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7DC4FD-F74F-40E7-8D33-DF241A2BC45E}"/>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3" name="Footer Placeholder 2">
            <a:extLst>
              <a:ext uri="{FF2B5EF4-FFF2-40B4-BE49-F238E27FC236}">
                <a16:creationId xmlns:a16="http://schemas.microsoft.com/office/drawing/2014/main" id="{2C317DE4-C0A2-4422-AB66-1BFE2FC78B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78E5B34-510A-42EA-A57A-9316D761372C}"/>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13239372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2BBDE-AAF4-4A40-A2DD-3FB0F825FD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611D65B-83CC-4629-96A9-4BEF4B2A3B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96DA65E-6084-4140-B768-874562C2AD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797A6B2-B410-46CD-8206-4F7F92DA7BA3}"/>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6" name="Footer Placeholder 5">
            <a:extLst>
              <a:ext uri="{FF2B5EF4-FFF2-40B4-BE49-F238E27FC236}">
                <a16:creationId xmlns:a16="http://schemas.microsoft.com/office/drawing/2014/main" id="{E404A898-6AB8-48C4-ACD0-6FE6687632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5C97EA-A23B-4536-AE06-BC7282F47083}"/>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31878482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3D1BDD-CC77-4D5F-931C-C0A095C300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F97780-67B8-4309-BECC-06714E1EF6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2CA879C-E84E-4951-8014-F7E4C2BC8A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3108B0-6B71-4467-88C5-6A5AA1EA86B4}"/>
              </a:ext>
            </a:extLst>
          </p:cNvPr>
          <p:cNvSpPr>
            <a:spLocks noGrp="1"/>
          </p:cNvSpPr>
          <p:nvPr>
            <p:ph type="dt" sz="half" idx="10"/>
          </p:nvPr>
        </p:nvSpPr>
        <p:spPr/>
        <p:txBody>
          <a:bodyPr/>
          <a:lstStyle/>
          <a:p>
            <a:fld id="{511FF1FC-EC92-4C33-B444-88B57DDD2087}" type="datetimeFigureOut">
              <a:rPr lang="en-US" smtClean="0"/>
              <a:t>9/22/2020</a:t>
            </a:fld>
            <a:endParaRPr lang="en-US"/>
          </a:p>
        </p:txBody>
      </p:sp>
      <p:sp>
        <p:nvSpPr>
          <p:cNvPr id="6" name="Footer Placeholder 5">
            <a:extLst>
              <a:ext uri="{FF2B5EF4-FFF2-40B4-BE49-F238E27FC236}">
                <a16:creationId xmlns:a16="http://schemas.microsoft.com/office/drawing/2014/main" id="{E003C5A8-7908-4FBA-A440-623BAFDF4D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9A5167-0267-4D18-9A27-FBF46E7F54E3}"/>
              </a:ext>
            </a:extLst>
          </p:cNvPr>
          <p:cNvSpPr>
            <a:spLocks noGrp="1"/>
          </p:cNvSpPr>
          <p:nvPr>
            <p:ph type="sldNum" sz="quarter" idx="12"/>
          </p:nvPr>
        </p:nvSpPr>
        <p:spPr/>
        <p:txBody>
          <a:bodyPr/>
          <a:lstStyle/>
          <a:p>
            <a:fld id="{A69CDD17-BE34-4BBB-B429-4315AF6F93C6}" type="slidenum">
              <a:rPr lang="en-US" smtClean="0"/>
              <a:t>‹#›</a:t>
            </a:fld>
            <a:endParaRPr lang="en-US"/>
          </a:p>
        </p:txBody>
      </p:sp>
    </p:spTree>
    <p:extLst>
      <p:ext uri="{BB962C8B-B14F-4D97-AF65-F5344CB8AC3E}">
        <p14:creationId xmlns:p14="http://schemas.microsoft.com/office/powerpoint/2010/main" val="273041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4E4E7C-DE1C-4F27-AC30-E776464985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6E8C877-EA3D-4031-A8DE-2011363FE4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DCEBA4-3E9C-4578-A7D2-F6294D61CC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Times New Roman" panose="02020603050405020304" pitchFamily="18" charset="0"/>
                <a:cs typeface="Times New Roman" panose="02020603050405020304" pitchFamily="18" charset="0"/>
              </a:defRPr>
            </a:lvl1pPr>
          </a:lstStyle>
          <a:p>
            <a:fld id="{511FF1FC-EC92-4C33-B444-88B57DDD2087}" type="datetimeFigureOut">
              <a:rPr lang="en-US" smtClean="0"/>
              <a:pPr/>
              <a:t>9/22/2020</a:t>
            </a:fld>
            <a:endParaRPr lang="en-US"/>
          </a:p>
        </p:txBody>
      </p:sp>
      <p:sp>
        <p:nvSpPr>
          <p:cNvPr id="5" name="Footer Placeholder 4">
            <a:extLst>
              <a:ext uri="{FF2B5EF4-FFF2-40B4-BE49-F238E27FC236}">
                <a16:creationId xmlns:a16="http://schemas.microsoft.com/office/drawing/2014/main" id="{6B7A438E-98AE-45C6-B6C1-EEAE7EC3AA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Times New Roman" panose="02020603050405020304" pitchFamily="18" charset="0"/>
                <a:cs typeface="Times New Roman" panose="02020603050405020304" pitchFamily="18" charset="0"/>
              </a:defRPr>
            </a:lvl1pPr>
          </a:lstStyle>
          <a:p>
            <a:endParaRPr lang="en-US"/>
          </a:p>
        </p:txBody>
      </p:sp>
      <p:sp>
        <p:nvSpPr>
          <p:cNvPr id="6" name="Slide Number Placeholder 5">
            <a:extLst>
              <a:ext uri="{FF2B5EF4-FFF2-40B4-BE49-F238E27FC236}">
                <a16:creationId xmlns:a16="http://schemas.microsoft.com/office/drawing/2014/main" id="{AF580016-A0D8-401A-AB91-93763DAA09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Times New Roman" panose="02020603050405020304" pitchFamily="18" charset="0"/>
                <a:cs typeface="Times New Roman" panose="02020603050405020304" pitchFamily="18" charset="0"/>
              </a:defRPr>
            </a:lvl1pPr>
          </a:lstStyle>
          <a:p>
            <a:fld id="{A69CDD17-BE34-4BBB-B429-4315AF6F93C6}" type="slidenum">
              <a:rPr lang="en-US" smtClean="0"/>
              <a:pPr/>
              <a:t>‹#›</a:t>
            </a:fld>
            <a:endParaRPr lang="en-US"/>
          </a:p>
        </p:txBody>
      </p:sp>
    </p:spTree>
    <p:extLst>
      <p:ext uri="{BB962C8B-B14F-4D97-AF65-F5344CB8AC3E}">
        <p14:creationId xmlns:p14="http://schemas.microsoft.com/office/powerpoint/2010/main" val="27999937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3.jpeg"/><Relationship Id="rId4" Type="http://schemas.openxmlformats.org/officeDocument/2006/relationships/image" Target="../media/image7.png"/><Relationship Id="rId9"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hyperlink" Target="testbedvideoedited.mp4" TargetMode="External"/><Relationship Id="rId1" Type="http://schemas.openxmlformats.org/officeDocument/2006/relationships/slideLayout" Target="../slideLayouts/slideLayout12.xml"/><Relationship Id="rId5" Type="http://schemas.openxmlformats.org/officeDocument/2006/relationships/image" Target="../media/image14.jpeg"/><Relationship Id="rId4" Type="http://schemas.openxmlformats.org/officeDocument/2006/relationships/image" Target="../media/image13.jpeg"/></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3274-25F8-4A63-80D0-9C7CED58F001}"/>
              </a:ext>
            </a:extLst>
          </p:cNvPr>
          <p:cNvSpPr>
            <a:spLocks noGrp="1"/>
          </p:cNvSpPr>
          <p:nvPr>
            <p:ph type="ctrTitle"/>
          </p:nvPr>
        </p:nvSpPr>
        <p:spPr/>
        <p:txBody>
          <a:bodyPr anchor="ctr">
            <a:noAutofit/>
          </a:bodyPr>
          <a:lstStyle/>
          <a:p>
            <a:r>
              <a:rPr lang="en-US" sz="3200" dirty="0"/>
              <a:t>Performance Estimation, Testing, and Control of Cyber-Physical Systems Employing Non-Ideal Communications Networks</a:t>
            </a:r>
            <a:endParaRPr lang="en-US" sz="1600" dirty="0"/>
          </a:p>
        </p:txBody>
      </p:sp>
      <p:sp>
        <p:nvSpPr>
          <p:cNvPr id="3" name="Subtitle 2">
            <a:extLst>
              <a:ext uri="{FF2B5EF4-FFF2-40B4-BE49-F238E27FC236}">
                <a16:creationId xmlns:a16="http://schemas.microsoft.com/office/drawing/2014/main" id="{F624770E-DDE9-457A-8863-B9C7F15CE81F}"/>
              </a:ext>
            </a:extLst>
          </p:cNvPr>
          <p:cNvSpPr>
            <a:spLocks noGrp="1"/>
          </p:cNvSpPr>
          <p:nvPr>
            <p:ph type="subTitle" idx="1"/>
          </p:nvPr>
        </p:nvSpPr>
        <p:spPr/>
        <p:txBody>
          <a:bodyPr/>
          <a:lstStyle/>
          <a:p>
            <a:r>
              <a:rPr lang="en-US"/>
              <a:t>Richard Candell</a:t>
            </a:r>
          </a:p>
          <a:p>
            <a:r>
              <a:rPr lang="en-US"/>
              <a:t>PhD Thesis</a:t>
            </a:r>
          </a:p>
          <a:p>
            <a:r>
              <a:rPr lang="en-US"/>
              <a:t>July 3,  2020</a:t>
            </a:r>
          </a:p>
          <a:p>
            <a:endParaRPr lang="en-US" dirty="0"/>
          </a:p>
        </p:txBody>
      </p:sp>
    </p:spTree>
    <p:extLst>
      <p:ext uri="{BB962C8B-B14F-4D97-AF65-F5344CB8AC3E}">
        <p14:creationId xmlns:p14="http://schemas.microsoft.com/office/powerpoint/2010/main" val="1831399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640D7F-F434-408F-953C-6F544698146B}"/>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06D77D65-F1B9-404D-BD01-60ABA7F3407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98881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07AE98E-F5FF-4F29-89CC-A7A2FDCE6999}"/>
              </a:ext>
            </a:extLst>
          </p:cNvPr>
          <p:cNvSpPr>
            <a:spLocks noGrp="1"/>
          </p:cNvSpPr>
          <p:nvPr>
            <p:ph type="title"/>
          </p:nvPr>
        </p:nvSpPr>
        <p:spPr/>
        <p:txBody>
          <a:bodyPr/>
          <a:lstStyle/>
          <a:p>
            <a:r>
              <a:rPr lang="en-US" dirty="0"/>
              <a:t>SysML: Workcell Architectural Decomposition and Analysis</a:t>
            </a:r>
          </a:p>
        </p:txBody>
      </p:sp>
      <p:sp>
        <p:nvSpPr>
          <p:cNvPr id="7" name="Text Placeholder 6">
            <a:extLst>
              <a:ext uri="{FF2B5EF4-FFF2-40B4-BE49-F238E27FC236}">
                <a16:creationId xmlns:a16="http://schemas.microsoft.com/office/drawing/2014/main" id="{BA87221C-53D8-42BD-A238-3E656B6AA0DA}"/>
              </a:ext>
            </a:extLst>
          </p:cNvPr>
          <p:cNvSpPr>
            <a:spLocks noGrp="1"/>
          </p:cNvSpPr>
          <p:nvPr>
            <p:ph type="body" idx="1"/>
          </p:nvPr>
        </p:nvSpPr>
        <p:spPr/>
        <p:txBody>
          <a:bodyPr/>
          <a:lstStyle/>
          <a:p>
            <a:r>
              <a:rPr lang="en-US" dirty="0"/>
              <a:t>Performance Estimation, Testing, and Control of Cyber-Physical Systems Employing Non-Ideal Communications Networks</a:t>
            </a:r>
          </a:p>
          <a:p>
            <a:r>
              <a:rPr lang="en-US" dirty="0"/>
              <a:t>Richard Candell</a:t>
            </a:r>
          </a:p>
        </p:txBody>
      </p:sp>
    </p:spTree>
    <p:extLst>
      <p:ext uri="{BB962C8B-B14F-4D97-AF65-F5344CB8AC3E}">
        <p14:creationId xmlns:p14="http://schemas.microsoft.com/office/powerpoint/2010/main" val="3143148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640D7F-F434-408F-953C-6F544698146B}"/>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06D77D65-F1B9-404D-BD01-60ABA7F3407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07807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24C3D36-29C1-4EF8-9A05-5D1ACAEDACEA}"/>
              </a:ext>
            </a:extLst>
          </p:cNvPr>
          <p:cNvSpPr>
            <a:spLocks noGrp="1"/>
          </p:cNvSpPr>
          <p:nvPr>
            <p:ph type="title"/>
          </p:nvPr>
        </p:nvSpPr>
        <p:spPr/>
        <p:txBody>
          <a:bodyPr/>
          <a:lstStyle/>
          <a:p>
            <a:r>
              <a:rPr lang="en-US" dirty="0"/>
              <a:t>The NIST Industrial Wireless Testbed</a:t>
            </a:r>
          </a:p>
        </p:txBody>
      </p:sp>
      <p:sp>
        <p:nvSpPr>
          <p:cNvPr id="5" name="Text Placeholder 4">
            <a:extLst>
              <a:ext uri="{FF2B5EF4-FFF2-40B4-BE49-F238E27FC236}">
                <a16:creationId xmlns:a16="http://schemas.microsoft.com/office/drawing/2014/main" id="{F4109055-D22D-47D4-B8AD-D702E8FFC5CE}"/>
              </a:ext>
            </a:extLst>
          </p:cNvPr>
          <p:cNvSpPr>
            <a:spLocks noGrp="1"/>
          </p:cNvSpPr>
          <p:nvPr>
            <p:ph type="body" idx="1"/>
          </p:nvPr>
        </p:nvSpPr>
        <p:spPr/>
        <p:txBody>
          <a:bodyPr/>
          <a:lstStyle/>
          <a:p>
            <a:r>
              <a:rPr lang="en-US" dirty="0"/>
              <a:t>Performance Estimation, Testing, and Control of Cyber-Physical Systems Employing Non-Ideal Communications Networks</a:t>
            </a:r>
          </a:p>
          <a:p>
            <a:r>
              <a:rPr lang="en-US" dirty="0"/>
              <a:t>Richard Candell</a:t>
            </a:r>
          </a:p>
        </p:txBody>
      </p:sp>
    </p:spTree>
    <p:extLst>
      <p:ext uri="{BB962C8B-B14F-4D97-AF65-F5344CB8AC3E}">
        <p14:creationId xmlns:p14="http://schemas.microsoft.com/office/powerpoint/2010/main" val="2882781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Content Placeholder 13"/>
          <p:cNvPicPr>
            <a:picLocks noGrp="1" noChangeAspect="1"/>
          </p:cNvPicPr>
          <p:nvPr>
            <p:ph idx="1"/>
          </p:nvPr>
        </p:nvPicPr>
        <p:blipFill>
          <a:blip r:embed="rId2"/>
          <a:stretch>
            <a:fillRect/>
          </a:stretch>
        </p:blipFill>
        <p:spPr>
          <a:xfrm>
            <a:off x="1282333" y="1291392"/>
            <a:ext cx="3496055" cy="4740415"/>
          </a:xfrm>
        </p:spPr>
      </p:pic>
      <p:sp>
        <p:nvSpPr>
          <p:cNvPr id="2" name="Title 1"/>
          <p:cNvSpPr>
            <a:spLocks noGrp="1"/>
          </p:cNvSpPr>
          <p:nvPr>
            <p:ph type="title"/>
          </p:nvPr>
        </p:nvSpPr>
        <p:spPr>
          <a:xfrm>
            <a:off x="1074506" y="469983"/>
            <a:ext cx="10515600" cy="899380"/>
          </a:xfrm>
        </p:spPr>
        <p:txBody>
          <a:bodyPr>
            <a:normAutofit/>
          </a:bodyPr>
          <a:lstStyle/>
          <a:p>
            <a:pPr algn="ctr"/>
            <a:r>
              <a:rPr lang="en-US" sz="3200" dirty="0"/>
              <a:t>NIST Industrial Wireless Testbed</a:t>
            </a:r>
          </a:p>
        </p:txBody>
      </p:sp>
      <p:sp>
        <p:nvSpPr>
          <p:cNvPr id="5" name="Slide Number Placeholder 4"/>
          <p:cNvSpPr>
            <a:spLocks noGrp="1"/>
          </p:cNvSpPr>
          <p:nvPr>
            <p:ph type="sldNum" sz="quarter" idx="12"/>
          </p:nvPr>
        </p:nvSpPr>
        <p:spPr/>
        <p:txBody>
          <a:bodyPr/>
          <a:lstStyle/>
          <a:p>
            <a:fld id="{4ADE0CFD-01BE-364D-933E-9BB6EAD6A48F}" type="slidenum">
              <a:rPr lang="en-US" smtClean="0"/>
              <a:t>14</a:t>
            </a:fld>
            <a:endParaRPr lang="en-US" dirty="0"/>
          </a:p>
        </p:txBody>
      </p:sp>
      <p:sp>
        <p:nvSpPr>
          <p:cNvPr id="4" name="Footer Placeholder 3"/>
          <p:cNvSpPr>
            <a:spLocks noGrp="1"/>
          </p:cNvSpPr>
          <p:nvPr>
            <p:ph type="ftr" sz="quarter" idx="4294967295"/>
          </p:nvPr>
        </p:nvSpPr>
        <p:spPr>
          <a:xfrm>
            <a:off x="0" y="6356350"/>
            <a:ext cx="4114800" cy="365125"/>
          </a:xfrm>
        </p:spPr>
        <p:txBody>
          <a:bodyPr/>
          <a:lstStyle/>
          <a:p>
            <a:r>
              <a:rPr lang="en-US"/>
              <a:t>IEEE 2017 SAS Industrial Wireless Workshop</a:t>
            </a:r>
            <a:endParaRPr lang="en-US" dirty="0"/>
          </a:p>
        </p:txBody>
      </p:sp>
      <p:sp>
        <p:nvSpPr>
          <p:cNvPr id="19" name="TextBox 18"/>
          <p:cNvSpPr txBox="1"/>
          <p:nvPr/>
        </p:nvSpPr>
        <p:spPr>
          <a:xfrm>
            <a:off x="8722857" y="5384664"/>
            <a:ext cx="3110650" cy="646331"/>
          </a:xfrm>
          <a:prstGeom prst="rect">
            <a:avLst/>
          </a:prstGeom>
          <a:solidFill>
            <a:schemeClr val="tx2">
              <a:lumMod val="40000"/>
              <a:lumOff val="60000"/>
            </a:schemeClr>
          </a:solidFill>
        </p:spPr>
        <p:txBody>
          <a:bodyPr wrap="square" rtlCol="0">
            <a:spAutoFit/>
          </a:bodyPr>
          <a:lstStyle/>
          <a:p>
            <a:pPr algn="ctr"/>
            <a:r>
              <a:rPr lang="en-US" dirty="0"/>
              <a:t>Discrete/Fast Processes</a:t>
            </a:r>
          </a:p>
          <a:p>
            <a:pPr algn="ctr"/>
            <a:r>
              <a:rPr lang="en-US" i="1" dirty="0"/>
              <a:t>e.g.</a:t>
            </a:r>
            <a:r>
              <a:rPr lang="en-US" dirty="0"/>
              <a:t> Mechanical Assembly</a:t>
            </a:r>
          </a:p>
        </p:txBody>
      </p:sp>
      <p:pic>
        <p:nvPicPr>
          <p:cNvPr id="15" name="Picture 1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5096896" y="2201819"/>
            <a:ext cx="3547085" cy="2404006"/>
          </a:xfrm>
          <a:prstGeom prst="rect">
            <a:avLst/>
          </a:prstGeom>
        </p:spPr>
      </p:pic>
      <p:sp>
        <p:nvSpPr>
          <p:cNvPr id="21" name="TextBox 20"/>
          <p:cNvSpPr txBox="1"/>
          <p:nvPr/>
        </p:nvSpPr>
        <p:spPr>
          <a:xfrm>
            <a:off x="5096896" y="5389188"/>
            <a:ext cx="3466389" cy="646331"/>
          </a:xfrm>
          <a:prstGeom prst="rect">
            <a:avLst/>
          </a:prstGeom>
          <a:solidFill>
            <a:schemeClr val="tx2">
              <a:lumMod val="40000"/>
              <a:lumOff val="60000"/>
            </a:schemeClr>
          </a:solidFill>
        </p:spPr>
        <p:txBody>
          <a:bodyPr wrap="square" rtlCol="0">
            <a:spAutoFit/>
          </a:bodyPr>
          <a:lstStyle/>
          <a:p>
            <a:pPr algn="ctr"/>
            <a:r>
              <a:rPr lang="en-US" dirty="0"/>
              <a:t>Slow Processes </a:t>
            </a:r>
          </a:p>
          <a:p>
            <a:pPr algn="ctr"/>
            <a:r>
              <a:rPr lang="en-US" i="1" dirty="0"/>
              <a:t>e.g.</a:t>
            </a:r>
            <a:r>
              <a:rPr lang="en-US" dirty="0"/>
              <a:t> “TESIM” Chemical Reactor</a:t>
            </a:r>
          </a:p>
        </p:txBody>
      </p:sp>
      <p:pic>
        <p:nvPicPr>
          <p:cNvPr id="28" name="Picture 4" descr="https://thumbs.dreamstime.com/z/industrial-robot-sketch-hydraulic-cylinders-40601759.jpg"/>
          <p:cNvPicPr>
            <a:picLocks noChangeAspect="1" noChangeArrowheads="1"/>
          </p:cNvPicPr>
          <p:nvPr/>
        </p:nvPicPr>
        <p:blipFill rotWithShape="1">
          <a:blip r:embed="rId4" cstate="email">
            <a:extLst>
              <a:ext uri="{28A0092B-C50C-407E-A947-70E740481C1C}">
                <a14:useLocalDpi xmlns:a14="http://schemas.microsoft.com/office/drawing/2010/main"/>
              </a:ext>
            </a:extLst>
          </a:blip>
          <a:srcRect b="8932"/>
          <a:stretch/>
        </p:blipFill>
        <p:spPr bwMode="auto">
          <a:xfrm>
            <a:off x="8722857" y="2012316"/>
            <a:ext cx="2867249" cy="279193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5257800" y="1369363"/>
            <a:ext cx="3014663" cy="646331"/>
          </a:xfrm>
          <a:prstGeom prst="rect">
            <a:avLst/>
          </a:prstGeom>
          <a:noFill/>
        </p:spPr>
        <p:txBody>
          <a:bodyPr wrap="square" rtlCol="0">
            <a:spAutoFit/>
          </a:bodyPr>
          <a:lstStyle/>
          <a:p>
            <a:pPr algn="ctr"/>
            <a:r>
              <a:rPr lang="en-US" dirty="0"/>
              <a:t>Process </a:t>
            </a:r>
          </a:p>
          <a:p>
            <a:pPr algn="ctr"/>
            <a:r>
              <a:rPr lang="en-US" dirty="0"/>
              <a:t>Control</a:t>
            </a:r>
          </a:p>
        </p:txBody>
      </p:sp>
      <p:sp>
        <p:nvSpPr>
          <p:cNvPr id="11" name="TextBox 10"/>
          <p:cNvSpPr txBox="1"/>
          <p:nvPr/>
        </p:nvSpPr>
        <p:spPr>
          <a:xfrm>
            <a:off x="8770850" y="1352777"/>
            <a:ext cx="3014663" cy="646331"/>
          </a:xfrm>
          <a:prstGeom prst="rect">
            <a:avLst/>
          </a:prstGeom>
          <a:noFill/>
        </p:spPr>
        <p:txBody>
          <a:bodyPr wrap="square" rtlCol="0">
            <a:spAutoFit/>
          </a:bodyPr>
          <a:lstStyle/>
          <a:p>
            <a:pPr algn="ctr"/>
            <a:r>
              <a:rPr lang="en-US" dirty="0"/>
              <a:t>Discrete </a:t>
            </a:r>
          </a:p>
          <a:p>
            <a:pPr algn="ctr"/>
            <a:r>
              <a:rPr lang="en-US" dirty="0"/>
              <a:t>Manufacturing</a:t>
            </a:r>
          </a:p>
        </p:txBody>
      </p:sp>
      <p:sp>
        <p:nvSpPr>
          <p:cNvPr id="12" name="TextBox 11">
            <a:extLst>
              <a:ext uri="{FF2B5EF4-FFF2-40B4-BE49-F238E27FC236}">
                <a16:creationId xmlns:a16="http://schemas.microsoft.com/office/drawing/2014/main" id="{82FB9555-50CD-4D92-830E-05DBFD0BC96B}"/>
              </a:ext>
            </a:extLst>
          </p:cNvPr>
          <p:cNvSpPr txBox="1"/>
          <p:nvPr/>
        </p:nvSpPr>
        <p:spPr>
          <a:xfrm>
            <a:off x="5096896" y="4931656"/>
            <a:ext cx="3466389" cy="369332"/>
          </a:xfrm>
          <a:prstGeom prst="rect">
            <a:avLst/>
          </a:prstGeom>
          <a:noFill/>
        </p:spPr>
        <p:txBody>
          <a:bodyPr wrap="square" rtlCol="0">
            <a:spAutoFit/>
          </a:bodyPr>
          <a:lstStyle/>
          <a:p>
            <a:pPr algn="ctr"/>
            <a:r>
              <a:rPr lang="en-US" i="1" dirty="0"/>
              <a:t>Past Focus</a:t>
            </a:r>
          </a:p>
        </p:txBody>
      </p:sp>
      <p:sp>
        <p:nvSpPr>
          <p:cNvPr id="13" name="TextBox 12">
            <a:extLst>
              <a:ext uri="{FF2B5EF4-FFF2-40B4-BE49-F238E27FC236}">
                <a16:creationId xmlns:a16="http://schemas.microsoft.com/office/drawing/2014/main" id="{56816E81-769E-4C62-BBE8-69CDB2D5B584}"/>
              </a:ext>
            </a:extLst>
          </p:cNvPr>
          <p:cNvSpPr txBox="1"/>
          <p:nvPr/>
        </p:nvSpPr>
        <p:spPr>
          <a:xfrm>
            <a:off x="8722856" y="4931656"/>
            <a:ext cx="3110651" cy="369332"/>
          </a:xfrm>
          <a:prstGeom prst="rect">
            <a:avLst/>
          </a:prstGeom>
          <a:noFill/>
        </p:spPr>
        <p:txBody>
          <a:bodyPr wrap="square" rtlCol="0">
            <a:spAutoFit/>
          </a:bodyPr>
          <a:lstStyle/>
          <a:p>
            <a:pPr algn="ctr"/>
            <a:r>
              <a:rPr lang="en-US" i="1" dirty="0"/>
              <a:t>Current Focus</a:t>
            </a:r>
          </a:p>
        </p:txBody>
      </p:sp>
    </p:spTree>
    <p:extLst>
      <p:ext uri="{BB962C8B-B14F-4D97-AF65-F5344CB8AC3E}">
        <p14:creationId xmlns:p14="http://schemas.microsoft.com/office/powerpoint/2010/main" val="1520369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6DE379-2FFB-48D9-AF50-9CB3C5823778}"/>
              </a:ext>
            </a:extLst>
          </p:cNvPr>
          <p:cNvSpPr>
            <a:spLocks noGrp="1"/>
          </p:cNvSpPr>
          <p:nvPr>
            <p:ph idx="1"/>
          </p:nvPr>
        </p:nvSpPr>
        <p:spPr>
          <a:xfrm>
            <a:off x="487258" y="1446044"/>
            <a:ext cx="6830169" cy="2480702"/>
          </a:xfrm>
        </p:spPr>
        <p:txBody>
          <a:bodyPr>
            <a:normAutofit fontScale="92500"/>
          </a:bodyPr>
          <a:lstStyle/>
          <a:p>
            <a:pPr marL="0" indent="0">
              <a:buNone/>
            </a:pPr>
            <a:r>
              <a:rPr lang="en-US" sz="2400" dirty="0"/>
              <a:t>1 - NIST - Tennessee Eastman chemical plant simulator</a:t>
            </a:r>
          </a:p>
          <a:p>
            <a:pPr marL="0" indent="0">
              <a:buNone/>
            </a:pPr>
            <a:r>
              <a:rPr lang="en-US" sz="2400" dirty="0"/>
              <a:t>2 - NIST - 3D gantry system</a:t>
            </a:r>
          </a:p>
          <a:p>
            <a:pPr marL="0" indent="0">
              <a:buNone/>
            </a:pPr>
            <a:r>
              <a:rPr lang="en-US" sz="2400" dirty="0"/>
              <a:t>3 - NIST - Force seeking apparatus</a:t>
            </a:r>
          </a:p>
          <a:p>
            <a:pPr marL="0" indent="0">
              <a:buNone/>
            </a:pPr>
            <a:r>
              <a:rPr lang="en-US" sz="2400" dirty="0"/>
              <a:t>4 - NIST - Dual-robot machine tending with inspection </a:t>
            </a:r>
          </a:p>
          <a:p>
            <a:pPr marL="0" indent="0">
              <a:buNone/>
            </a:pPr>
            <a:r>
              <a:rPr lang="en-US" sz="2400" dirty="0"/>
              <a:t>5 - Intel Dual-robot tether apparatus using TSN</a:t>
            </a:r>
          </a:p>
        </p:txBody>
      </p:sp>
      <p:sp>
        <p:nvSpPr>
          <p:cNvPr id="2" name="Title 1">
            <a:extLst>
              <a:ext uri="{FF2B5EF4-FFF2-40B4-BE49-F238E27FC236}">
                <a16:creationId xmlns:a16="http://schemas.microsoft.com/office/drawing/2014/main" id="{612E1F93-7927-435E-8829-5E77A13563A6}"/>
              </a:ext>
            </a:extLst>
          </p:cNvPr>
          <p:cNvSpPr>
            <a:spLocks noGrp="1"/>
          </p:cNvSpPr>
          <p:nvPr>
            <p:ph type="title"/>
          </p:nvPr>
        </p:nvSpPr>
        <p:spPr/>
        <p:txBody>
          <a:bodyPr/>
          <a:lstStyle/>
          <a:p>
            <a:r>
              <a:rPr lang="en-US" dirty="0"/>
              <a:t>Past Testbed Incarnations</a:t>
            </a:r>
          </a:p>
        </p:txBody>
      </p:sp>
      <p:grpSp>
        <p:nvGrpSpPr>
          <p:cNvPr id="7" name="Group 6">
            <a:extLst>
              <a:ext uri="{FF2B5EF4-FFF2-40B4-BE49-F238E27FC236}">
                <a16:creationId xmlns:a16="http://schemas.microsoft.com/office/drawing/2014/main" id="{54FD40A6-60BE-44CF-83C6-3582139EA312}"/>
              </a:ext>
            </a:extLst>
          </p:cNvPr>
          <p:cNvGrpSpPr>
            <a:grpSpLocks noChangeAspect="1"/>
          </p:cNvGrpSpPr>
          <p:nvPr/>
        </p:nvGrpSpPr>
        <p:grpSpPr>
          <a:xfrm>
            <a:off x="7203866" y="4282288"/>
            <a:ext cx="2850327" cy="2482944"/>
            <a:chOff x="4762774" y="2783690"/>
            <a:chExt cx="3170797" cy="2762108"/>
          </a:xfrm>
        </p:grpSpPr>
        <p:pic>
          <p:nvPicPr>
            <p:cNvPr id="4" name="Picture 3">
              <a:extLst>
                <a:ext uri="{FF2B5EF4-FFF2-40B4-BE49-F238E27FC236}">
                  <a16:creationId xmlns:a16="http://schemas.microsoft.com/office/drawing/2014/main" id="{0A595134-CBC2-4AC8-BC7C-F9D6E6D50ED2}"/>
                </a:ext>
              </a:extLst>
            </p:cNvPr>
            <p:cNvPicPr>
              <a:picLocks noChangeAspect="1"/>
            </p:cNvPicPr>
            <p:nvPr/>
          </p:nvPicPr>
          <p:blipFill rotWithShape="1">
            <a:blip r:embed="rId2"/>
            <a:srcRect l="2332" t="35155" r="4402"/>
            <a:stretch/>
          </p:blipFill>
          <p:spPr>
            <a:xfrm>
              <a:off x="4762774" y="3828639"/>
              <a:ext cx="3170797" cy="1717159"/>
            </a:xfrm>
            <a:prstGeom prst="rect">
              <a:avLst/>
            </a:prstGeom>
          </p:spPr>
        </p:pic>
        <p:pic>
          <p:nvPicPr>
            <p:cNvPr id="5" name="Picture 4">
              <a:extLst>
                <a:ext uri="{FF2B5EF4-FFF2-40B4-BE49-F238E27FC236}">
                  <a16:creationId xmlns:a16="http://schemas.microsoft.com/office/drawing/2014/main" id="{E5827AA3-0A2D-4309-B336-5FA9DB6B9812}"/>
                </a:ext>
              </a:extLst>
            </p:cNvPr>
            <p:cNvPicPr>
              <a:picLocks noChangeAspect="1"/>
            </p:cNvPicPr>
            <p:nvPr/>
          </p:nvPicPr>
          <p:blipFill rotWithShape="1">
            <a:blip r:embed="rId3"/>
            <a:srcRect l="2332" t="39959" r="4402" b="9433"/>
            <a:stretch/>
          </p:blipFill>
          <p:spPr>
            <a:xfrm>
              <a:off x="4762774" y="2783690"/>
              <a:ext cx="3170797" cy="1380441"/>
            </a:xfrm>
            <a:prstGeom prst="rect">
              <a:avLst/>
            </a:prstGeom>
          </p:spPr>
        </p:pic>
      </p:grpSp>
      <p:grpSp>
        <p:nvGrpSpPr>
          <p:cNvPr id="12" name="Group 11">
            <a:extLst>
              <a:ext uri="{FF2B5EF4-FFF2-40B4-BE49-F238E27FC236}">
                <a16:creationId xmlns:a16="http://schemas.microsoft.com/office/drawing/2014/main" id="{725B2F88-C1EC-4F3C-8B75-1436EA040BBE}"/>
              </a:ext>
            </a:extLst>
          </p:cNvPr>
          <p:cNvGrpSpPr/>
          <p:nvPr/>
        </p:nvGrpSpPr>
        <p:grpSpPr>
          <a:xfrm>
            <a:off x="8117417" y="609600"/>
            <a:ext cx="3457474" cy="2177141"/>
            <a:chOff x="6812063" y="785088"/>
            <a:chExt cx="3457474" cy="2177141"/>
          </a:xfrm>
        </p:grpSpPr>
        <p:pic>
          <p:nvPicPr>
            <p:cNvPr id="9" name="Picture 8">
              <a:extLst>
                <a:ext uri="{FF2B5EF4-FFF2-40B4-BE49-F238E27FC236}">
                  <a16:creationId xmlns:a16="http://schemas.microsoft.com/office/drawing/2014/main" id="{ECF951FB-22B4-4F79-9686-73553EA7B3EC}"/>
                </a:ext>
              </a:extLst>
            </p:cNvPr>
            <p:cNvPicPr>
              <a:picLocks noChangeAspect="1"/>
            </p:cNvPicPr>
            <p:nvPr/>
          </p:nvPicPr>
          <p:blipFill>
            <a:blip r:embed="rId4"/>
            <a:stretch>
              <a:fillRect/>
            </a:stretch>
          </p:blipFill>
          <p:spPr>
            <a:xfrm>
              <a:off x="7708551" y="1219212"/>
              <a:ext cx="2560986" cy="1743017"/>
            </a:xfrm>
            <a:prstGeom prst="rect">
              <a:avLst/>
            </a:prstGeom>
          </p:spPr>
        </p:pic>
        <p:pic>
          <p:nvPicPr>
            <p:cNvPr id="8" name="Picture 7">
              <a:extLst>
                <a:ext uri="{FF2B5EF4-FFF2-40B4-BE49-F238E27FC236}">
                  <a16:creationId xmlns:a16="http://schemas.microsoft.com/office/drawing/2014/main" id="{E45FDF0F-3753-40F3-B830-48B37CCD0777}"/>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812063" y="785088"/>
              <a:ext cx="1667517" cy="1130145"/>
            </a:xfrm>
            <a:prstGeom prst="rect">
              <a:avLst/>
            </a:prstGeom>
          </p:spPr>
        </p:pic>
      </p:grpSp>
      <p:grpSp>
        <p:nvGrpSpPr>
          <p:cNvPr id="13" name="Group 12">
            <a:extLst>
              <a:ext uri="{FF2B5EF4-FFF2-40B4-BE49-F238E27FC236}">
                <a16:creationId xmlns:a16="http://schemas.microsoft.com/office/drawing/2014/main" id="{1796FF44-3D66-44E2-8ACA-E704C07658A0}"/>
              </a:ext>
            </a:extLst>
          </p:cNvPr>
          <p:cNvGrpSpPr/>
          <p:nvPr/>
        </p:nvGrpSpPr>
        <p:grpSpPr>
          <a:xfrm>
            <a:off x="7538518" y="2507983"/>
            <a:ext cx="3446932" cy="2164449"/>
            <a:chOff x="6812063" y="3055013"/>
            <a:chExt cx="3446932" cy="2164449"/>
          </a:xfrm>
        </p:grpSpPr>
        <p:pic>
          <p:nvPicPr>
            <p:cNvPr id="1026" name="Picture 2" descr="Image result for xcarve">
              <a:extLst>
                <a:ext uri="{FF2B5EF4-FFF2-40B4-BE49-F238E27FC236}">
                  <a16:creationId xmlns:a16="http://schemas.microsoft.com/office/drawing/2014/main" id="{DE167A84-A970-4337-A44A-FBB88BA730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45821" y="3476445"/>
              <a:ext cx="2613174" cy="174301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8E8C9B58-A1F0-4F53-99F5-5DFCB3781AE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12063" y="3055013"/>
              <a:ext cx="1463586" cy="1113086"/>
            </a:xfrm>
            <a:prstGeom prst="rect">
              <a:avLst/>
            </a:prstGeom>
          </p:spPr>
        </p:pic>
      </p:grpSp>
      <p:pic>
        <p:nvPicPr>
          <p:cNvPr id="15" name="Content Placeholder 7">
            <a:extLst>
              <a:ext uri="{FF2B5EF4-FFF2-40B4-BE49-F238E27FC236}">
                <a16:creationId xmlns:a16="http://schemas.microsoft.com/office/drawing/2014/main" id="{611951EF-807F-4706-AE09-816DF81FCE4F}"/>
              </a:ext>
            </a:extLst>
          </p:cNvPr>
          <p:cNvPicPr>
            <a:picLocks noChangeAspect="1"/>
          </p:cNvPicPr>
          <p:nvPr/>
        </p:nvPicPr>
        <p:blipFill rotWithShape="1">
          <a:blip r:embed="rId8">
            <a:extLst>
              <a:ext uri="{28A0092B-C50C-407E-A947-70E740481C1C}">
                <a14:useLocalDpi xmlns:a14="http://schemas.microsoft.com/office/drawing/2010/main" val="0"/>
              </a:ext>
            </a:extLst>
          </a:blip>
          <a:srcRect/>
          <a:stretch/>
        </p:blipFill>
        <p:spPr>
          <a:xfrm>
            <a:off x="677334" y="4282288"/>
            <a:ext cx="3012536" cy="2459212"/>
          </a:xfrm>
          <a:prstGeom prst="rect">
            <a:avLst/>
          </a:prstGeom>
          <a:ln>
            <a:solidFill>
              <a:schemeClr val="tx1"/>
            </a:solidFill>
          </a:ln>
        </p:spPr>
      </p:pic>
      <p:pic>
        <p:nvPicPr>
          <p:cNvPr id="16" name="Picture 15">
            <a:extLst>
              <a:ext uri="{FF2B5EF4-FFF2-40B4-BE49-F238E27FC236}">
                <a16:creationId xmlns:a16="http://schemas.microsoft.com/office/drawing/2014/main" id="{58EADD15-F3B6-4017-A308-0F5F7D19D00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93067" y="4282288"/>
            <a:ext cx="3307602" cy="2480702"/>
          </a:xfrm>
          <a:prstGeom prst="rect">
            <a:avLst/>
          </a:prstGeom>
        </p:spPr>
      </p:pic>
      <p:sp>
        <p:nvSpPr>
          <p:cNvPr id="17" name="TextBox 16">
            <a:extLst>
              <a:ext uri="{FF2B5EF4-FFF2-40B4-BE49-F238E27FC236}">
                <a16:creationId xmlns:a16="http://schemas.microsoft.com/office/drawing/2014/main" id="{974DBC51-D028-4D81-9A6E-5F673181D6A9}"/>
              </a:ext>
            </a:extLst>
          </p:cNvPr>
          <p:cNvSpPr txBox="1"/>
          <p:nvPr/>
        </p:nvSpPr>
        <p:spPr>
          <a:xfrm>
            <a:off x="11019687" y="1085334"/>
            <a:ext cx="567005" cy="369332"/>
          </a:xfrm>
          <a:prstGeom prst="rect">
            <a:avLst/>
          </a:prstGeom>
          <a:noFill/>
        </p:spPr>
        <p:txBody>
          <a:bodyPr wrap="square" rtlCol="0">
            <a:spAutoFit/>
          </a:bodyPr>
          <a:lstStyle/>
          <a:p>
            <a:pPr algn="ctr"/>
            <a:r>
              <a:rPr lang="en-US" dirty="0">
                <a:solidFill>
                  <a:srgbClr val="FFFF00"/>
                </a:solidFill>
                <a:highlight>
                  <a:srgbClr val="000000"/>
                </a:highlight>
              </a:rPr>
              <a:t>(1)</a:t>
            </a:r>
          </a:p>
        </p:txBody>
      </p:sp>
      <p:sp>
        <p:nvSpPr>
          <p:cNvPr id="19" name="TextBox 18">
            <a:extLst>
              <a:ext uri="{FF2B5EF4-FFF2-40B4-BE49-F238E27FC236}">
                <a16:creationId xmlns:a16="http://schemas.microsoft.com/office/drawing/2014/main" id="{F4C08D45-4527-474F-8DF7-C471213A4E7C}"/>
              </a:ext>
            </a:extLst>
          </p:cNvPr>
          <p:cNvSpPr txBox="1"/>
          <p:nvPr/>
        </p:nvSpPr>
        <p:spPr>
          <a:xfrm>
            <a:off x="8345526" y="4198652"/>
            <a:ext cx="567005" cy="369332"/>
          </a:xfrm>
          <a:prstGeom prst="rect">
            <a:avLst/>
          </a:prstGeom>
          <a:noFill/>
        </p:spPr>
        <p:txBody>
          <a:bodyPr wrap="square" rtlCol="0">
            <a:spAutoFit/>
          </a:bodyPr>
          <a:lstStyle/>
          <a:p>
            <a:pPr algn="ctr"/>
            <a:r>
              <a:rPr lang="en-US" dirty="0">
                <a:solidFill>
                  <a:srgbClr val="FFFF00"/>
                </a:solidFill>
                <a:highlight>
                  <a:srgbClr val="000000"/>
                </a:highlight>
              </a:rPr>
              <a:t>(2)</a:t>
            </a:r>
          </a:p>
        </p:txBody>
      </p:sp>
      <p:sp>
        <p:nvSpPr>
          <p:cNvPr id="20" name="TextBox 19">
            <a:extLst>
              <a:ext uri="{FF2B5EF4-FFF2-40B4-BE49-F238E27FC236}">
                <a16:creationId xmlns:a16="http://schemas.microsoft.com/office/drawing/2014/main" id="{29308018-6406-4817-8305-3FE8170990FB}"/>
              </a:ext>
            </a:extLst>
          </p:cNvPr>
          <p:cNvSpPr txBox="1"/>
          <p:nvPr/>
        </p:nvSpPr>
        <p:spPr>
          <a:xfrm>
            <a:off x="624337" y="4282288"/>
            <a:ext cx="567005" cy="369332"/>
          </a:xfrm>
          <a:prstGeom prst="rect">
            <a:avLst/>
          </a:prstGeom>
          <a:noFill/>
        </p:spPr>
        <p:txBody>
          <a:bodyPr wrap="square" rtlCol="0">
            <a:spAutoFit/>
          </a:bodyPr>
          <a:lstStyle/>
          <a:p>
            <a:pPr algn="ctr"/>
            <a:r>
              <a:rPr lang="en-US" dirty="0">
                <a:solidFill>
                  <a:srgbClr val="FFFF00"/>
                </a:solidFill>
                <a:highlight>
                  <a:srgbClr val="000000"/>
                </a:highlight>
              </a:rPr>
              <a:t>(3)</a:t>
            </a:r>
          </a:p>
        </p:txBody>
      </p:sp>
      <p:sp>
        <p:nvSpPr>
          <p:cNvPr id="21" name="TextBox 20">
            <a:extLst>
              <a:ext uri="{FF2B5EF4-FFF2-40B4-BE49-F238E27FC236}">
                <a16:creationId xmlns:a16="http://schemas.microsoft.com/office/drawing/2014/main" id="{B75EDD9D-AE81-46DD-AF98-D4CAB5928F96}"/>
              </a:ext>
            </a:extLst>
          </p:cNvPr>
          <p:cNvSpPr txBox="1"/>
          <p:nvPr/>
        </p:nvSpPr>
        <p:spPr>
          <a:xfrm>
            <a:off x="3737373" y="4282288"/>
            <a:ext cx="567005" cy="369332"/>
          </a:xfrm>
          <a:prstGeom prst="rect">
            <a:avLst/>
          </a:prstGeom>
          <a:noFill/>
        </p:spPr>
        <p:txBody>
          <a:bodyPr wrap="square" rtlCol="0">
            <a:spAutoFit/>
          </a:bodyPr>
          <a:lstStyle/>
          <a:p>
            <a:pPr algn="ctr"/>
            <a:r>
              <a:rPr lang="en-US" dirty="0">
                <a:solidFill>
                  <a:srgbClr val="FFFF00"/>
                </a:solidFill>
                <a:highlight>
                  <a:srgbClr val="000000"/>
                </a:highlight>
              </a:rPr>
              <a:t>(4)</a:t>
            </a:r>
          </a:p>
        </p:txBody>
      </p:sp>
      <p:sp>
        <p:nvSpPr>
          <p:cNvPr id="22" name="TextBox 21">
            <a:extLst>
              <a:ext uri="{FF2B5EF4-FFF2-40B4-BE49-F238E27FC236}">
                <a16:creationId xmlns:a16="http://schemas.microsoft.com/office/drawing/2014/main" id="{5265C2E5-6A1A-4631-8991-8E07FD0D39D4}"/>
              </a:ext>
            </a:extLst>
          </p:cNvPr>
          <p:cNvSpPr txBox="1"/>
          <p:nvPr/>
        </p:nvSpPr>
        <p:spPr>
          <a:xfrm>
            <a:off x="7144728" y="4282288"/>
            <a:ext cx="567005" cy="369332"/>
          </a:xfrm>
          <a:prstGeom prst="rect">
            <a:avLst/>
          </a:prstGeom>
          <a:noFill/>
        </p:spPr>
        <p:txBody>
          <a:bodyPr wrap="square" rtlCol="0">
            <a:spAutoFit/>
          </a:bodyPr>
          <a:lstStyle/>
          <a:p>
            <a:pPr algn="ctr"/>
            <a:r>
              <a:rPr lang="en-US" dirty="0">
                <a:solidFill>
                  <a:srgbClr val="FFFF00"/>
                </a:solidFill>
                <a:highlight>
                  <a:srgbClr val="000000"/>
                </a:highlight>
              </a:rPr>
              <a:t>(5)</a:t>
            </a:r>
          </a:p>
        </p:txBody>
      </p:sp>
    </p:spTree>
    <p:extLst>
      <p:ext uri="{BB962C8B-B14F-4D97-AF65-F5344CB8AC3E}">
        <p14:creationId xmlns:p14="http://schemas.microsoft.com/office/powerpoint/2010/main" val="275856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90D02B9-A413-4D73-B274-933C4227833A}"/>
              </a:ext>
            </a:extLst>
          </p:cNvPr>
          <p:cNvSpPr>
            <a:spLocks noGrp="1"/>
          </p:cNvSpPr>
          <p:nvPr>
            <p:ph type="title"/>
          </p:nvPr>
        </p:nvSpPr>
        <p:spPr/>
        <p:txBody>
          <a:bodyPr>
            <a:normAutofit/>
          </a:bodyPr>
          <a:lstStyle/>
          <a:p>
            <a:r>
              <a:rPr lang="en-US" dirty="0"/>
              <a:t>The NIST Industrial Wireless Testbed </a:t>
            </a:r>
            <a:br>
              <a:rPr lang="en-US" dirty="0"/>
            </a:br>
            <a:r>
              <a:rPr lang="en-US" dirty="0"/>
              <a:t>and Demonstration Platform</a:t>
            </a:r>
          </a:p>
        </p:txBody>
      </p:sp>
      <p:sp>
        <p:nvSpPr>
          <p:cNvPr id="6" name="Vertical Text Placeholder 5">
            <a:extLst>
              <a:ext uri="{FF2B5EF4-FFF2-40B4-BE49-F238E27FC236}">
                <a16:creationId xmlns:a16="http://schemas.microsoft.com/office/drawing/2014/main" id="{2078D819-5B2E-4FA3-AE1A-F5B4385B4448}"/>
              </a:ext>
            </a:extLst>
          </p:cNvPr>
          <p:cNvSpPr>
            <a:spLocks noGrp="1"/>
          </p:cNvSpPr>
          <p:nvPr>
            <p:ph type="body" orient="vert" sz="quarter" idx="10"/>
          </p:nvPr>
        </p:nvSpPr>
        <p:spPr/>
        <p:txBody>
          <a:bodyPr>
            <a:normAutofit lnSpcReduction="10000"/>
          </a:bodyPr>
          <a:lstStyle/>
          <a:p>
            <a:endParaRPr lang="en-US"/>
          </a:p>
        </p:txBody>
      </p:sp>
      <p:pic>
        <p:nvPicPr>
          <p:cNvPr id="12" name="Picture 11">
            <a:hlinkClick r:id="rId2" action="ppaction://hlinkfile"/>
            <a:extLst>
              <a:ext uri="{FF2B5EF4-FFF2-40B4-BE49-F238E27FC236}">
                <a16:creationId xmlns:a16="http://schemas.microsoft.com/office/drawing/2014/main" id="{A2C71449-D3CA-4750-96EB-D0C6322B03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0496" y="1001335"/>
            <a:ext cx="4120063" cy="308942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4" name="Picture 13">
            <a:extLst>
              <a:ext uri="{FF2B5EF4-FFF2-40B4-BE49-F238E27FC236}">
                <a16:creationId xmlns:a16="http://schemas.microsoft.com/office/drawing/2014/main" id="{757CF013-C0BF-4B67-BAF4-60E906BC8B0B}"/>
              </a:ext>
            </a:extLst>
          </p:cNvPr>
          <p:cNvPicPr>
            <a:picLocks noChangeAspect="1"/>
          </p:cNvPicPr>
          <p:nvPr/>
        </p:nvPicPr>
        <p:blipFill rotWithShape="1">
          <a:blip r:embed="rId4">
            <a:extLst>
              <a:ext uri="{28A0092B-C50C-407E-A947-70E740481C1C}">
                <a14:useLocalDpi xmlns:a14="http://schemas.microsoft.com/office/drawing/2010/main" val="0"/>
              </a:ext>
            </a:extLst>
          </a:blip>
          <a:srcRect t="28008" b="22421"/>
          <a:stretch/>
        </p:blipFill>
        <p:spPr>
          <a:xfrm rot="5400000">
            <a:off x="-698103" y="2711330"/>
            <a:ext cx="5195096" cy="1931437"/>
          </a:xfrm>
          <a:prstGeom prst="rect">
            <a:avLst/>
          </a:prstGeom>
        </p:spPr>
      </p:pic>
      <p:pic>
        <p:nvPicPr>
          <p:cNvPr id="15" name="Picture 2" descr="http://www.i-a-i.com/public/rfnest/images/rfnestsplash.jpg">
            <a:extLst>
              <a:ext uri="{FF2B5EF4-FFF2-40B4-BE49-F238E27FC236}">
                <a16:creationId xmlns:a16="http://schemas.microsoft.com/office/drawing/2014/main" id="{F6E31444-0F69-4906-BBDD-3FD5A615DF45}"/>
              </a:ext>
            </a:extLst>
          </p:cNvPr>
          <p:cNvPicPr>
            <a:picLocks noChangeAspect="1" noChangeArrowheads="1"/>
          </p:cNvPicPr>
          <p:nvPr/>
        </p:nvPicPr>
        <p:blipFill rotWithShape="1">
          <a:blip r:embed="rId5">
            <a:extLst>
              <a:ext uri="{28A0092B-C50C-407E-A947-70E740481C1C}">
                <a14:useLocalDpi xmlns:a14="http://schemas.microsoft.com/office/drawing/2010/main"/>
              </a:ext>
            </a:extLst>
          </a:blip>
          <a:srcRect l="16080" t="3253" r="46267" b="10848"/>
          <a:stretch/>
        </p:blipFill>
        <p:spPr bwMode="auto">
          <a:xfrm>
            <a:off x="5589880" y="4302623"/>
            <a:ext cx="2850679" cy="208515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17" name="Callout: Left Arrow 16">
            <a:extLst>
              <a:ext uri="{FF2B5EF4-FFF2-40B4-BE49-F238E27FC236}">
                <a16:creationId xmlns:a16="http://schemas.microsoft.com/office/drawing/2014/main" id="{DAAB5363-A61A-4DDF-A472-C38AB980853A}"/>
              </a:ext>
            </a:extLst>
          </p:cNvPr>
          <p:cNvSpPr/>
          <p:nvPr/>
        </p:nvSpPr>
        <p:spPr>
          <a:xfrm>
            <a:off x="7970327" y="5013566"/>
            <a:ext cx="2080727" cy="655746"/>
          </a:xfrm>
          <a:prstGeom prst="lef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RF Channel Emulator</a:t>
            </a:r>
          </a:p>
        </p:txBody>
      </p:sp>
      <p:sp>
        <p:nvSpPr>
          <p:cNvPr id="19" name="Callout: Left Arrow 18">
            <a:extLst>
              <a:ext uri="{FF2B5EF4-FFF2-40B4-BE49-F238E27FC236}">
                <a16:creationId xmlns:a16="http://schemas.microsoft.com/office/drawing/2014/main" id="{E37104F8-6EC7-419D-A471-F040DFA76CBD}"/>
              </a:ext>
            </a:extLst>
          </p:cNvPr>
          <p:cNvSpPr/>
          <p:nvPr/>
        </p:nvSpPr>
        <p:spPr>
          <a:xfrm>
            <a:off x="7970326" y="2218174"/>
            <a:ext cx="2080727" cy="655746"/>
          </a:xfrm>
          <a:prstGeom prst="lef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Dual </a:t>
            </a:r>
            <a:r>
              <a:rPr lang="en-US" dirty="0" err="1"/>
              <a:t>Cobots</a:t>
            </a:r>
            <a:endParaRPr lang="en-US" dirty="0"/>
          </a:p>
        </p:txBody>
      </p:sp>
      <p:sp>
        <p:nvSpPr>
          <p:cNvPr id="20" name="Callout: Left Arrow 19">
            <a:extLst>
              <a:ext uri="{FF2B5EF4-FFF2-40B4-BE49-F238E27FC236}">
                <a16:creationId xmlns:a16="http://schemas.microsoft.com/office/drawing/2014/main" id="{3508925B-3D97-4491-A250-93B4EEA107D4}"/>
              </a:ext>
            </a:extLst>
          </p:cNvPr>
          <p:cNvSpPr/>
          <p:nvPr/>
        </p:nvSpPr>
        <p:spPr>
          <a:xfrm>
            <a:off x="2146794" y="2478097"/>
            <a:ext cx="2080727" cy="655746"/>
          </a:xfrm>
          <a:prstGeom prst="lef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RF</a:t>
            </a:r>
          </a:p>
          <a:p>
            <a:pPr algn="ctr"/>
            <a:r>
              <a:rPr lang="en-US" dirty="0"/>
              <a:t>Shielding</a:t>
            </a:r>
          </a:p>
        </p:txBody>
      </p:sp>
      <p:sp>
        <p:nvSpPr>
          <p:cNvPr id="21" name="Callout: Left Arrow 20">
            <a:extLst>
              <a:ext uri="{FF2B5EF4-FFF2-40B4-BE49-F238E27FC236}">
                <a16:creationId xmlns:a16="http://schemas.microsoft.com/office/drawing/2014/main" id="{94CC080B-757A-42E9-AC62-6DB6FA3C949B}"/>
              </a:ext>
            </a:extLst>
          </p:cNvPr>
          <p:cNvSpPr/>
          <p:nvPr/>
        </p:nvSpPr>
        <p:spPr>
          <a:xfrm>
            <a:off x="2552467" y="4614807"/>
            <a:ext cx="2080727" cy="655746"/>
          </a:xfrm>
          <a:prstGeom prst="lef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IEEE 1588 Master</a:t>
            </a:r>
          </a:p>
        </p:txBody>
      </p:sp>
      <p:sp>
        <p:nvSpPr>
          <p:cNvPr id="11" name="Callout: Left Arrow 10">
            <a:extLst>
              <a:ext uri="{FF2B5EF4-FFF2-40B4-BE49-F238E27FC236}">
                <a16:creationId xmlns:a16="http://schemas.microsoft.com/office/drawing/2014/main" id="{301CEA1F-0F9A-4E79-927A-400469772B30}"/>
              </a:ext>
            </a:extLst>
          </p:cNvPr>
          <p:cNvSpPr/>
          <p:nvPr/>
        </p:nvSpPr>
        <p:spPr>
          <a:xfrm>
            <a:off x="7970327" y="3522189"/>
            <a:ext cx="2080727" cy="655746"/>
          </a:xfrm>
          <a:prstGeom prst="lef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Supervisor</a:t>
            </a:r>
          </a:p>
        </p:txBody>
      </p:sp>
      <p:sp>
        <p:nvSpPr>
          <p:cNvPr id="13" name="Callout: Left Arrow 12">
            <a:extLst>
              <a:ext uri="{FF2B5EF4-FFF2-40B4-BE49-F238E27FC236}">
                <a16:creationId xmlns:a16="http://schemas.microsoft.com/office/drawing/2014/main" id="{8F2C6E90-6978-405A-B32E-4218C7E2BF6B}"/>
              </a:ext>
            </a:extLst>
          </p:cNvPr>
          <p:cNvSpPr/>
          <p:nvPr/>
        </p:nvSpPr>
        <p:spPr>
          <a:xfrm flipH="1">
            <a:off x="2958139" y="3468854"/>
            <a:ext cx="1988546" cy="655746"/>
          </a:xfrm>
          <a:prstGeom prst="left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CNC Sims</a:t>
            </a:r>
          </a:p>
        </p:txBody>
      </p:sp>
      <p:sp>
        <p:nvSpPr>
          <p:cNvPr id="2" name="TextBox 1">
            <a:extLst>
              <a:ext uri="{FF2B5EF4-FFF2-40B4-BE49-F238E27FC236}">
                <a16:creationId xmlns:a16="http://schemas.microsoft.com/office/drawing/2014/main" id="{D1B93007-4B7D-4FDC-BACF-A2C14395A112}"/>
              </a:ext>
            </a:extLst>
          </p:cNvPr>
          <p:cNvSpPr txBox="1"/>
          <p:nvPr/>
        </p:nvSpPr>
        <p:spPr>
          <a:xfrm>
            <a:off x="3106545" y="5373203"/>
            <a:ext cx="1623526" cy="369332"/>
          </a:xfrm>
          <a:prstGeom prst="rect">
            <a:avLst/>
          </a:prstGeom>
          <a:noFill/>
        </p:spPr>
        <p:txBody>
          <a:bodyPr wrap="square" rtlCol="0">
            <a:spAutoFit/>
          </a:bodyPr>
          <a:lstStyle/>
          <a:p>
            <a:pPr algn="ctr"/>
            <a:r>
              <a:rPr lang="en-US" dirty="0"/>
              <a:t>TSN Capable</a:t>
            </a:r>
          </a:p>
        </p:txBody>
      </p:sp>
    </p:spTree>
    <p:extLst>
      <p:ext uri="{BB962C8B-B14F-4D97-AF65-F5344CB8AC3E}">
        <p14:creationId xmlns:p14="http://schemas.microsoft.com/office/powerpoint/2010/main" val="1710435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Capability: </a:t>
            </a:r>
            <a:r>
              <a:rPr lang="en-US" i="1" dirty="0"/>
              <a:t>RF Channel Emulator</a:t>
            </a:r>
          </a:p>
        </p:txBody>
      </p:sp>
      <p:pic>
        <p:nvPicPr>
          <p:cNvPr id="2050" name="Picture 2" descr="http://www.i-a-i.com/public/rfnest/images/rfnestsplash.jpg"/>
          <p:cNvPicPr>
            <a:picLocks noGrp="1" noChangeAspect="1" noChangeArrowheads="1"/>
          </p:cNvPicPr>
          <p:nvPr>
            <p:ph sz="half" idx="1"/>
          </p:nvPr>
        </p:nvPicPr>
        <p:blipFill rotWithShape="1">
          <a:blip r:embed="rId2">
            <a:extLst>
              <a:ext uri="{28A0092B-C50C-407E-A947-70E740481C1C}">
                <a14:useLocalDpi xmlns:a14="http://schemas.microsoft.com/office/drawing/2010/main"/>
              </a:ext>
            </a:extLst>
          </a:blip>
          <a:srcRect l="13762" r="13355"/>
          <a:stretch/>
        </p:blipFill>
        <p:spPr bwMode="auto">
          <a:xfrm>
            <a:off x="4543424" y="1830387"/>
            <a:ext cx="7061653" cy="3106610"/>
          </a:xfrm>
          <a:prstGeom prst="rect">
            <a:avLst/>
          </a:prstGeom>
          <a:noFill/>
          <a:extLst>
            <a:ext uri="{909E8E84-426E-40DD-AFC4-6F175D3DCCD1}">
              <a14:hiddenFill xmlns:a14="http://schemas.microsoft.com/office/drawing/2010/main">
                <a:solidFill>
                  <a:srgbClr val="FFFFFF"/>
                </a:solidFill>
              </a14:hiddenFill>
            </a:ext>
          </a:extLst>
        </p:spPr>
      </p:pic>
      <p:sp>
        <p:nvSpPr>
          <p:cNvPr id="7" name="Text Placeholder 6"/>
          <p:cNvSpPr>
            <a:spLocks noGrp="1"/>
          </p:cNvSpPr>
          <p:nvPr>
            <p:ph sz="half" idx="2"/>
          </p:nvPr>
        </p:nvSpPr>
        <p:spPr>
          <a:xfrm>
            <a:off x="466725" y="1830387"/>
            <a:ext cx="3962400" cy="4351338"/>
          </a:xfrm>
        </p:spPr>
        <p:txBody>
          <a:bodyPr/>
          <a:lstStyle/>
          <a:p>
            <a:r>
              <a:rPr lang="en-US" dirty="0"/>
              <a:t>Transmission Delay</a:t>
            </a:r>
          </a:p>
          <a:p>
            <a:pPr marL="285750" indent="-285750"/>
            <a:r>
              <a:rPr lang="en-US" dirty="0"/>
              <a:t>Path loss</a:t>
            </a:r>
          </a:p>
          <a:p>
            <a:pPr marL="285750" indent="-285750"/>
            <a:r>
              <a:rPr lang="en-US" dirty="0"/>
              <a:t>Multipath </a:t>
            </a:r>
          </a:p>
          <a:p>
            <a:pPr marL="285750" indent="-285750"/>
            <a:r>
              <a:rPr lang="en-US" dirty="0"/>
              <a:t>Fading</a:t>
            </a:r>
          </a:p>
          <a:p>
            <a:pPr marL="285750" indent="-285750"/>
            <a:r>
              <a:rPr lang="en-US" dirty="0"/>
              <a:t>Interference</a:t>
            </a:r>
          </a:p>
          <a:p>
            <a:pPr marL="285750" indent="-285750"/>
            <a:r>
              <a:rPr lang="en-US" dirty="0"/>
              <a:t>Mobility Radios</a:t>
            </a:r>
          </a:p>
          <a:p>
            <a:pPr marL="285750" indent="-285750"/>
            <a:r>
              <a:rPr lang="en-US" dirty="0"/>
              <a:t>Mobile Surroundings</a:t>
            </a:r>
          </a:p>
        </p:txBody>
      </p:sp>
      <p:sp>
        <p:nvSpPr>
          <p:cNvPr id="5" name="Slide Number Placeholder 4">
            <a:extLst>
              <a:ext uri="{FF2B5EF4-FFF2-40B4-BE49-F238E27FC236}">
                <a16:creationId xmlns:a16="http://schemas.microsoft.com/office/drawing/2014/main" id="{BEE35ACB-9E81-4792-97E4-C08F6AE2742E}"/>
              </a:ext>
            </a:extLst>
          </p:cNvPr>
          <p:cNvSpPr>
            <a:spLocks noGrp="1"/>
          </p:cNvSpPr>
          <p:nvPr>
            <p:ph type="sldNum" sz="quarter" idx="12"/>
          </p:nvPr>
        </p:nvSpPr>
        <p:spPr/>
        <p:txBody>
          <a:bodyPr/>
          <a:lstStyle/>
          <a:p>
            <a:fld id="{61B83EEE-7A84-4698-BB00-D768C7CFD02D}" type="slidenum">
              <a:rPr lang="en-US" smtClean="0"/>
              <a:t>17</a:t>
            </a:fld>
            <a:endParaRPr lang="en-US"/>
          </a:p>
        </p:txBody>
      </p:sp>
      <p:sp>
        <p:nvSpPr>
          <p:cNvPr id="3" name="TextBox 2"/>
          <p:cNvSpPr txBox="1"/>
          <p:nvPr/>
        </p:nvSpPr>
        <p:spPr>
          <a:xfrm>
            <a:off x="5181600" y="5143500"/>
            <a:ext cx="5848350" cy="954107"/>
          </a:xfrm>
          <a:prstGeom prst="rect">
            <a:avLst/>
          </a:prstGeom>
          <a:noFill/>
        </p:spPr>
        <p:txBody>
          <a:bodyPr wrap="square" rtlCol="0">
            <a:spAutoFit/>
          </a:bodyPr>
          <a:lstStyle/>
          <a:p>
            <a:pPr algn="ctr"/>
            <a:r>
              <a:rPr lang="en-US" sz="2800" dirty="0"/>
              <a:t>Recreates the Factory’s Radio Environment in the Lab</a:t>
            </a:r>
          </a:p>
        </p:txBody>
      </p:sp>
    </p:spTree>
    <p:extLst>
      <p:ext uri="{BB962C8B-B14F-4D97-AF65-F5344CB8AC3E}">
        <p14:creationId xmlns:p14="http://schemas.microsoft.com/office/powerpoint/2010/main" val="24421919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loud 8"/>
          <p:cNvSpPr/>
          <p:nvPr/>
        </p:nvSpPr>
        <p:spPr>
          <a:xfrm>
            <a:off x="2243138" y="1833453"/>
            <a:ext cx="7543800" cy="2238486"/>
          </a:xfrm>
          <a:prstGeom prst="cloud">
            <a:avLst/>
          </a:prstGeom>
          <a:solidFill>
            <a:schemeClr val="bg1"/>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24" name="Picture 2" descr="http://www.i-a-i.com/public/rfnest/images/rfnestsplash.jpg"/>
          <p:cNvPicPr>
            <a:picLocks noGrp="1" noChangeAspect="1" noChangeArrowheads="1"/>
          </p:cNvPicPr>
          <p:nvPr>
            <p:ph idx="1"/>
          </p:nvPr>
        </p:nvPicPr>
        <p:blipFill rotWithShape="1">
          <a:blip r:embed="rId3" cstate="email">
            <a:extLst>
              <a:ext uri="{28A0092B-C50C-407E-A947-70E740481C1C}">
                <a14:useLocalDpi xmlns:a14="http://schemas.microsoft.com/office/drawing/2010/main"/>
              </a:ext>
            </a:extLst>
          </a:blip>
          <a:srcRect l="15692" r="14766"/>
          <a:stretch/>
        </p:blipFill>
        <p:spPr bwMode="auto">
          <a:xfrm>
            <a:off x="3863294" y="2414613"/>
            <a:ext cx="2028998" cy="935503"/>
          </a:xfrm>
          <a:prstGeom prst="rect">
            <a:avLst/>
          </a:prstGeom>
          <a:noFill/>
          <a:extLst>
            <a:ext uri="{909E8E84-426E-40DD-AFC4-6F175D3DCCD1}">
              <a14:hiddenFill xmlns:a14="http://schemas.microsoft.com/office/drawing/2010/main">
                <a:solidFill>
                  <a:srgbClr val="FFFFFF"/>
                </a:solidFill>
              </a14:hiddenFill>
            </a:ext>
          </a:extLst>
        </p:spPr>
      </p:pic>
      <p:sp>
        <p:nvSpPr>
          <p:cNvPr id="7" name="Title 6"/>
          <p:cNvSpPr>
            <a:spLocks noGrp="1"/>
          </p:cNvSpPr>
          <p:nvPr>
            <p:ph type="title"/>
          </p:nvPr>
        </p:nvSpPr>
        <p:spPr>
          <a:xfrm>
            <a:off x="284824" y="276116"/>
            <a:ext cx="3181653" cy="2238485"/>
          </a:xfrm>
        </p:spPr>
        <p:txBody>
          <a:bodyPr>
            <a:normAutofit fontScale="90000"/>
          </a:bodyPr>
          <a:lstStyle/>
          <a:p>
            <a:r>
              <a:rPr lang="en-US" dirty="0"/>
              <a:t>Example:</a:t>
            </a:r>
            <a:br>
              <a:rPr lang="en-US" dirty="0"/>
            </a:br>
            <a:r>
              <a:rPr lang="en-US" i="1" dirty="0"/>
              <a:t>Chemical Reactor </a:t>
            </a:r>
            <a:br>
              <a:rPr lang="en-US" i="1" dirty="0"/>
            </a:br>
            <a:r>
              <a:rPr lang="en-US" i="1" dirty="0"/>
              <a:t>Control</a:t>
            </a:r>
          </a:p>
        </p:txBody>
      </p:sp>
      <p:sp>
        <p:nvSpPr>
          <p:cNvPr id="6" name="Slide Number Placeholder 5"/>
          <p:cNvSpPr>
            <a:spLocks noGrp="1"/>
          </p:cNvSpPr>
          <p:nvPr>
            <p:ph type="sldNum" sz="quarter" idx="12"/>
          </p:nvPr>
        </p:nvSpPr>
        <p:spPr/>
        <p:txBody>
          <a:bodyPr/>
          <a:lstStyle/>
          <a:p>
            <a:fld id="{4ADE0CFD-01BE-364D-933E-9BB6EAD6A48F}" type="slidenum">
              <a:rPr lang="en-US" smtClean="0"/>
              <a:t>18</a:t>
            </a:fld>
            <a:endParaRPr lang="en-US"/>
          </a:p>
        </p:txBody>
      </p:sp>
      <p:sp>
        <p:nvSpPr>
          <p:cNvPr id="42" name="Curved Left Arrow 41"/>
          <p:cNvSpPr/>
          <p:nvPr/>
        </p:nvSpPr>
        <p:spPr>
          <a:xfrm flipV="1">
            <a:off x="7277108" y="957263"/>
            <a:ext cx="1550931" cy="4359080"/>
          </a:xfrm>
          <a:prstGeom prst="curvedLeftArrow">
            <a:avLst/>
          </a:prstGeom>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43" name="Curved Left Arrow 42"/>
          <p:cNvSpPr/>
          <p:nvPr/>
        </p:nvSpPr>
        <p:spPr>
          <a:xfrm flipH="1">
            <a:off x="3571661" y="1119810"/>
            <a:ext cx="1281653" cy="4319115"/>
          </a:xfrm>
          <a:prstGeom prst="curvedLeftArrow">
            <a:avLst/>
          </a:prstGeom>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 name="TextBox 1"/>
          <p:cNvSpPr txBox="1"/>
          <p:nvPr/>
        </p:nvSpPr>
        <p:spPr>
          <a:xfrm>
            <a:off x="9176174" y="4191586"/>
            <a:ext cx="1718491" cy="2031325"/>
          </a:xfrm>
          <a:prstGeom prst="rect">
            <a:avLst/>
          </a:prstGeom>
          <a:noFill/>
        </p:spPr>
        <p:txBody>
          <a:bodyPr wrap="square" rtlCol="0">
            <a:spAutoFit/>
          </a:bodyPr>
          <a:lstStyle/>
          <a:p>
            <a:r>
              <a:rPr lang="en-US" b="1" dirty="0"/>
              <a:t>Sensors</a:t>
            </a:r>
          </a:p>
          <a:p>
            <a:pPr marL="285750" indent="-285750">
              <a:buFont typeface="Arial" panose="020B0604020202020204" pitchFamily="34" charset="0"/>
              <a:buChar char="•"/>
            </a:pPr>
            <a:r>
              <a:rPr lang="en-US" dirty="0"/>
              <a:t>Level</a:t>
            </a:r>
          </a:p>
          <a:p>
            <a:pPr marL="285750" indent="-285750">
              <a:buFont typeface="Arial" panose="020B0604020202020204" pitchFamily="34" charset="0"/>
              <a:buChar char="•"/>
            </a:pPr>
            <a:r>
              <a:rPr lang="en-US" dirty="0"/>
              <a:t>Temperature</a:t>
            </a:r>
          </a:p>
          <a:p>
            <a:pPr marL="285750" indent="-285750">
              <a:buFont typeface="Arial" panose="020B0604020202020204" pitchFamily="34" charset="0"/>
              <a:buChar char="•"/>
            </a:pPr>
            <a:r>
              <a:rPr lang="en-US" dirty="0"/>
              <a:t>Pressure</a:t>
            </a:r>
          </a:p>
          <a:p>
            <a:pPr marL="285750" indent="-285750">
              <a:buFont typeface="Arial" panose="020B0604020202020204" pitchFamily="34" charset="0"/>
              <a:buChar char="•"/>
            </a:pPr>
            <a:r>
              <a:rPr lang="en-US" dirty="0"/>
              <a:t>Flow</a:t>
            </a:r>
          </a:p>
          <a:p>
            <a:pPr marL="285750" indent="-285750">
              <a:buFont typeface="Arial" panose="020B0604020202020204" pitchFamily="34" charset="0"/>
              <a:buChar char="•"/>
            </a:pPr>
            <a:r>
              <a:rPr lang="en-US" dirty="0"/>
              <a:t>Composition</a:t>
            </a:r>
          </a:p>
          <a:p>
            <a:pPr marL="285750" indent="-285750">
              <a:buFont typeface="Arial" panose="020B0604020202020204" pitchFamily="34" charset="0"/>
              <a:buChar char="•"/>
            </a:pPr>
            <a:r>
              <a:rPr lang="en-US" dirty="0"/>
              <a:t>Position</a:t>
            </a:r>
          </a:p>
        </p:txBody>
      </p:sp>
      <p:sp>
        <p:nvSpPr>
          <p:cNvPr id="16" name="TextBox 15"/>
          <p:cNvSpPr txBox="1"/>
          <p:nvPr/>
        </p:nvSpPr>
        <p:spPr>
          <a:xfrm>
            <a:off x="2013375" y="4304072"/>
            <a:ext cx="2151721" cy="1754326"/>
          </a:xfrm>
          <a:prstGeom prst="rect">
            <a:avLst/>
          </a:prstGeom>
          <a:noFill/>
        </p:spPr>
        <p:txBody>
          <a:bodyPr wrap="square" rtlCol="0">
            <a:spAutoFit/>
          </a:bodyPr>
          <a:lstStyle/>
          <a:p>
            <a:r>
              <a:rPr lang="en-US" b="1" dirty="0"/>
              <a:t>Actuators</a:t>
            </a:r>
          </a:p>
          <a:p>
            <a:pPr marL="285750" indent="-285750">
              <a:buFont typeface="Arial" panose="020B0604020202020204" pitchFamily="34" charset="0"/>
              <a:buChar char="•"/>
            </a:pPr>
            <a:r>
              <a:rPr lang="en-US" dirty="0"/>
              <a:t>Valve position</a:t>
            </a:r>
          </a:p>
          <a:p>
            <a:pPr marL="285750" indent="-285750">
              <a:buFont typeface="Arial" panose="020B0604020202020204" pitchFamily="34" charset="0"/>
              <a:buChar char="•"/>
            </a:pPr>
            <a:r>
              <a:rPr lang="en-US" dirty="0"/>
              <a:t>ON/OFF</a:t>
            </a:r>
          </a:p>
          <a:p>
            <a:pPr marL="285750" indent="-285750">
              <a:buFont typeface="Arial" panose="020B0604020202020204" pitchFamily="34" charset="0"/>
              <a:buChar char="•"/>
            </a:pPr>
            <a:r>
              <a:rPr lang="en-US" dirty="0"/>
              <a:t>Set-points</a:t>
            </a:r>
          </a:p>
          <a:p>
            <a:pPr marL="285750" indent="-285750">
              <a:buFont typeface="Arial" panose="020B0604020202020204" pitchFamily="34" charset="0"/>
              <a:buChar char="•"/>
            </a:pPr>
            <a:r>
              <a:rPr lang="en-US" dirty="0"/>
              <a:t>Reconfigure</a:t>
            </a:r>
          </a:p>
          <a:p>
            <a:pPr marL="285750" indent="-285750">
              <a:buFont typeface="Arial" panose="020B0604020202020204" pitchFamily="34" charset="0"/>
              <a:buChar char="•"/>
            </a:pPr>
            <a:r>
              <a:rPr lang="en-US" dirty="0"/>
              <a:t>Thresholds</a:t>
            </a:r>
          </a:p>
        </p:txBody>
      </p:sp>
      <p:pic>
        <p:nvPicPr>
          <p:cNvPr id="8" name="Picture 7" descr="... &lt;strong&gt;PLC&lt;/strong&gt; ABB &lt;strong&gt;PLC&lt;/strong&gt;, &lt;strong&gt;Allen-Bradley PLC's&lt;/strong&gt; Touch panel's supplier AoteWell"/>
          <p:cNvPicPr>
            <a:picLocks noChangeAspect="1"/>
          </p:cNvPicPr>
          <p:nvPr/>
        </p:nvPicPr>
        <p:blipFill rotWithShape="1">
          <a:blip r:embed="rId4" cstate="email">
            <a:clrChange>
              <a:clrFrom>
                <a:srgbClr val="FFFFFF"/>
              </a:clrFrom>
              <a:clrTo>
                <a:srgbClr val="FFFFFF">
                  <a:alpha val="0"/>
                </a:srgbClr>
              </a:clrTo>
            </a:clrChange>
            <a:extLst>
              <a:ext uri="{28A0092B-C50C-407E-A947-70E740481C1C}">
                <a14:useLocalDpi xmlns:a14="http://schemas.microsoft.com/office/drawing/2010/main"/>
              </a:ext>
            </a:extLst>
          </a:blip>
          <a:srcRect l="7276" t="5424" r="7560" b="10895"/>
          <a:stretch/>
        </p:blipFill>
        <p:spPr>
          <a:xfrm>
            <a:off x="5176021" y="171953"/>
            <a:ext cx="1904374" cy="1246500"/>
          </a:xfrm>
          <a:prstGeom prst="rect">
            <a:avLst/>
          </a:prstGeom>
        </p:spPr>
      </p:pic>
      <p:sp>
        <p:nvSpPr>
          <p:cNvPr id="20" name="TextBox 19"/>
          <p:cNvSpPr txBox="1"/>
          <p:nvPr/>
        </p:nvSpPr>
        <p:spPr>
          <a:xfrm>
            <a:off x="6128208" y="2282199"/>
            <a:ext cx="1601529" cy="1200329"/>
          </a:xfrm>
          <a:prstGeom prst="rect">
            <a:avLst/>
          </a:prstGeom>
          <a:noFill/>
        </p:spPr>
        <p:txBody>
          <a:bodyPr wrap="none" rtlCol="0">
            <a:spAutoFit/>
          </a:bodyPr>
          <a:lstStyle/>
          <a:p>
            <a:pPr marL="285750" indent="-285750">
              <a:buFont typeface="Arial" panose="020B0604020202020204" pitchFamily="34" charset="0"/>
              <a:buChar char="•"/>
            </a:pPr>
            <a:r>
              <a:rPr lang="en-US" i="1" dirty="0"/>
              <a:t>Path Loss</a:t>
            </a:r>
          </a:p>
          <a:p>
            <a:pPr marL="285750" indent="-285750">
              <a:buFont typeface="Arial" panose="020B0604020202020204" pitchFamily="34" charset="0"/>
              <a:buChar char="•"/>
            </a:pPr>
            <a:r>
              <a:rPr lang="en-US" i="1" dirty="0"/>
              <a:t>Delays</a:t>
            </a:r>
          </a:p>
          <a:p>
            <a:pPr marL="285750" indent="-285750">
              <a:buFont typeface="Arial" panose="020B0604020202020204" pitchFamily="34" charset="0"/>
              <a:buChar char="•"/>
            </a:pPr>
            <a:r>
              <a:rPr lang="en-US" i="1" dirty="0"/>
              <a:t>Multipath</a:t>
            </a:r>
          </a:p>
          <a:p>
            <a:pPr marL="285750" indent="-285750">
              <a:buFont typeface="Arial" panose="020B0604020202020204" pitchFamily="34" charset="0"/>
              <a:buChar char="•"/>
            </a:pPr>
            <a:r>
              <a:rPr lang="en-US" i="1" dirty="0"/>
              <a:t>Interference</a:t>
            </a:r>
          </a:p>
        </p:txBody>
      </p:sp>
      <p:pic>
        <p:nvPicPr>
          <p:cNvPr id="10" name="Picture 9"/>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4924755" y="4191586"/>
            <a:ext cx="2758312" cy="1869421"/>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5386388" y="1418453"/>
            <a:ext cx="1414462" cy="369332"/>
          </a:xfrm>
          <a:prstGeom prst="rect">
            <a:avLst/>
          </a:prstGeom>
          <a:noFill/>
        </p:spPr>
        <p:txBody>
          <a:bodyPr wrap="square" rtlCol="0">
            <a:spAutoFit/>
          </a:bodyPr>
          <a:lstStyle/>
          <a:p>
            <a:pPr algn="ctr"/>
            <a:r>
              <a:rPr lang="en-US" dirty="0"/>
              <a:t>Controller</a:t>
            </a:r>
          </a:p>
        </p:txBody>
      </p:sp>
    </p:spTree>
    <p:extLst>
      <p:ext uri="{BB962C8B-B14F-4D97-AF65-F5344CB8AC3E}">
        <p14:creationId xmlns:p14="http://schemas.microsoft.com/office/powerpoint/2010/main" val="4131405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2D50E-565A-471D-B5E5-9DC0644F3B31}"/>
              </a:ext>
            </a:extLst>
          </p:cNvPr>
          <p:cNvSpPr>
            <a:spLocks noGrp="1"/>
          </p:cNvSpPr>
          <p:nvPr>
            <p:ph type="title"/>
          </p:nvPr>
        </p:nvSpPr>
        <p:spPr/>
        <p:txBody>
          <a:bodyPr/>
          <a:lstStyle/>
          <a:p>
            <a:r>
              <a:rPr lang="en-US" dirty="0"/>
              <a:t>Application of the Graph Database to CPS Discovery</a:t>
            </a:r>
          </a:p>
        </p:txBody>
      </p:sp>
      <p:sp>
        <p:nvSpPr>
          <p:cNvPr id="5" name="Text Placeholder 4">
            <a:extLst>
              <a:ext uri="{FF2B5EF4-FFF2-40B4-BE49-F238E27FC236}">
                <a16:creationId xmlns:a16="http://schemas.microsoft.com/office/drawing/2014/main" id="{FFE7CC34-EB5F-4919-8318-E1E7B9590C19}"/>
              </a:ext>
            </a:extLst>
          </p:cNvPr>
          <p:cNvSpPr>
            <a:spLocks noGrp="1"/>
          </p:cNvSpPr>
          <p:nvPr>
            <p:ph type="body" idx="1"/>
          </p:nvPr>
        </p:nvSpPr>
        <p:spPr/>
        <p:txBody>
          <a:bodyPr/>
          <a:lstStyle/>
          <a:p>
            <a:r>
              <a:rPr lang="en-US" dirty="0"/>
              <a:t>Performance Estimation, Testing, and Control of Cyber-Physical Systems Employing Non-Ideal Communications Networks</a:t>
            </a:r>
          </a:p>
          <a:p>
            <a:r>
              <a:rPr lang="en-US" dirty="0"/>
              <a:t>Richard Candell</a:t>
            </a:r>
          </a:p>
        </p:txBody>
      </p:sp>
    </p:spTree>
    <p:extLst>
      <p:ext uri="{BB962C8B-B14F-4D97-AF65-F5344CB8AC3E}">
        <p14:creationId xmlns:p14="http://schemas.microsoft.com/office/powerpoint/2010/main" val="1716830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4B655-10DA-4DC1-B953-F0DA92B9148A}"/>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AD91EEDA-76DD-4630-83F2-B46636B9532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282365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ADD0-8D53-44B2-A62B-E225921ED2C3}"/>
              </a:ext>
            </a:extLst>
          </p:cNvPr>
          <p:cNvSpPr>
            <a:spLocks noGrp="1"/>
          </p:cNvSpPr>
          <p:nvPr>
            <p:ph type="title"/>
          </p:nvPr>
        </p:nvSpPr>
        <p:spPr/>
        <p:txBody>
          <a:bodyPr/>
          <a:lstStyle/>
          <a:p>
            <a:r>
              <a:rPr lang="en-US" dirty="0"/>
              <a:t>Contribution of the GDB Approach</a:t>
            </a:r>
          </a:p>
        </p:txBody>
      </p:sp>
      <p:sp>
        <p:nvSpPr>
          <p:cNvPr id="3" name="Content Placeholder 2">
            <a:extLst>
              <a:ext uri="{FF2B5EF4-FFF2-40B4-BE49-F238E27FC236}">
                <a16:creationId xmlns:a16="http://schemas.microsoft.com/office/drawing/2014/main" id="{69BB8E3A-D4ED-4B57-960E-56026C36E9C7}"/>
              </a:ext>
            </a:extLst>
          </p:cNvPr>
          <p:cNvSpPr>
            <a:spLocks noGrp="1"/>
          </p:cNvSpPr>
          <p:nvPr>
            <p:ph idx="1"/>
          </p:nvPr>
        </p:nvSpPr>
        <p:spPr/>
        <p:txBody>
          <a:bodyPr/>
          <a:lstStyle/>
          <a:p>
            <a:r>
              <a:rPr lang="en-US" dirty="0"/>
              <a:t>Ultimately, one could argue that the primary contribution of this component of the thesis is to demonstrate the interconnection between the industrial (wireless) network and physical operations through the modeling and capture of the performance data, the data relationships, and the analysis of physical action performance when network performance is degraded.  The use of the graph database makes that possible. </a:t>
            </a:r>
          </a:p>
        </p:txBody>
      </p:sp>
    </p:spTree>
    <p:extLst>
      <p:ext uri="{BB962C8B-B14F-4D97-AF65-F5344CB8AC3E}">
        <p14:creationId xmlns:p14="http://schemas.microsoft.com/office/powerpoint/2010/main" val="29798238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07AE98E-F5FF-4F29-89CC-A7A2FDCE6999}"/>
              </a:ext>
            </a:extLst>
          </p:cNvPr>
          <p:cNvSpPr>
            <a:spLocks noGrp="1"/>
          </p:cNvSpPr>
          <p:nvPr>
            <p:ph type="title"/>
          </p:nvPr>
        </p:nvSpPr>
        <p:spPr/>
        <p:txBody>
          <a:bodyPr/>
          <a:lstStyle/>
          <a:p>
            <a:r>
              <a:rPr lang="en-US" dirty="0"/>
              <a:t>Machine Learning in a </a:t>
            </a:r>
            <a:br>
              <a:rPr lang="en-US" dirty="0"/>
            </a:br>
            <a:r>
              <a:rPr lang="en-US" dirty="0"/>
              <a:t>Robotic Force Seeking Application</a:t>
            </a:r>
          </a:p>
        </p:txBody>
      </p:sp>
      <p:sp>
        <p:nvSpPr>
          <p:cNvPr id="7" name="Text Placeholder 6">
            <a:extLst>
              <a:ext uri="{FF2B5EF4-FFF2-40B4-BE49-F238E27FC236}">
                <a16:creationId xmlns:a16="http://schemas.microsoft.com/office/drawing/2014/main" id="{BA87221C-53D8-42BD-A238-3E656B6AA0DA}"/>
              </a:ext>
            </a:extLst>
          </p:cNvPr>
          <p:cNvSpPr>
            <a:spLocks noGrp="1"/>
          </p:cNvSpPr>
          <p:nvPr>
            <p:ph type="body" idx="1"/>
          </p:nvPr>
        </p:nvSpPr>
        <p:spPr/>
        <p:txBody>
          <a:bodyPr/>
          <a:lstStyle/>
          <a:p>
            <a:r>
              <a:rPr lang="en-US" dirty="0"/>
              <a:t>Performance Estimation, Testing, and Control of Cyber-Physical Systems Employing Non-Ideal Communications Networks</a:t>
            </a:r>
          </a:p>
          <a:p>
            <a:r>
              <a:rPr lang="en-US" dirty="0"/>
              <a:t>Richard Candell</a:t>
            </a:r>
          </a:p>
        </p:txBody>
      </p:sp>
    </p:spTree>
    <p:extLst>
      <p:ext uri="{BB962C8B-B14F-4D97-AF65-F5344CB8AC3E}">
        <p14:creationId xmlns:p14="http://schemas.microsoft.com/office/powerpoint/2010/main" val="4236038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640D7F-F434-408F-953C-6F544698146B}"/>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06D77D65-F1B9-404D-BD01-60ABA7F3407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88315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07AE98E-F5FF-4F29-89CC-A7A2FDCE6999}"/>
              </a:ext>
            </a:extLst>
          </p:cNvPr>
          <p:cNvSpPr>
            <a:spLocks noGrp="1"/>
          </p:cNvSpPr>
          <p:nvPr>
            <p:ph type="title"/>
          </p:nvPr>
        </p:nvSpPr>
        <p:spPr/>
        <p:txBody>
          <a:bodyPr/>
          <a:lstStyle/>
          <a:p>
            <a:r>
              <a:rPr lang="en-US" dirty="0"/>
              <a:t>Thoughts and Future Direction</a:t>
            </a:r>
          </a:p>
        </p:txBody>
      </p:sp>
      <p:sp>
        <p:nvSpPr>
          <p:cNvPr id="7" name="Text Placeholder 6">
            <a:extLst>
              <a:ext uri="{FF2B5EF4-FFF2-40B4-BE49-F238E27FC236}">
                <a16:creationId xmlns:a16="http://schemas.microsoft.com/office/drawing/2014/main" id="{BA87221C-53D8-42BD-A238-3E656B6AA0DA}"/>
              </a:ext>
            </a:extLst>
          </p:cNvPr>
          <p:cNvSpPr>
            <a:spLocks noGrp="1"/>
          </p:cNvSpPr>
          <p:nvPr>
            <p:ph type="body" idx="1"/>
          </p:nvPr>
        </p:nvSpPr>
        <p:spPr/>
        <p:txBody>
          <a:bodyPr/>
          <a:lstStyle/>
          <a:p>
            <a:r>
              <a:rPr lang="en-US" dirty="0"/>
              <a:t>Performance Estimation, Testing, and Control of Cyber-Physical Systems Employing Non-Ideal Communications Networks</a:t>
            </a:r>
          </a:p>
          <a:p>
            <a:r>
              <a:rPr lang="en-US" dirty="0"/>
              <a:t>Richard Candell</a:t>
            </a:r>
          </a:p>
        </p:txBody>
      </p:sp>
    </p:spTree>
    <p:extLst>
      <p:ext uri="{BB962C8B-B14F-4D97-AF65-F5344CB8AC3E}">
        <p14:creationId xmlns:p14="http://schemas.microsoft.com/office/powerpoint/2010/main" val="8604970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640D7F-F434-408F-953C-6F544698146B}"/>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06D77D65-F1B9-404D-BD01-60ABA7F3407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1108158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5C9893-95A6-451B-9869-D06B3128D755}"/>
              </a:ext>
            </a:extLst>
          </p:cNvPr>
          <p:cNvSpPr>
            <a:spLocks noGrp="1"/>
          </p:cNvSpPr>
          <p:nvPr>
            <p:ph type="title"/>
          </p:nvPr>
        </p:nvSpPr>
        <p:spPr/>
        <p:txBody>
          <a:bodyPr/>
          <a:lstStyle/>
          <a:p>
            <a:endParaRPr lang="en-US"/>
          </a:p>
        </p:txBody>
      </p:sp>
      <p:sp>
        <p:nvSpPr>
          <p:cNvPr id="5" name="Text Placeholder 4">
            <a:extLst>
              <a:ext uri="{FF2B5EF4-FFF2-40B4-BE49-F238E27FC236}">
                <a16:creationId xmlns:a16="http://schemas.microsoft.com/office/drawing/2014/main" id="{C19C919D-6122-416E-944D-269FE6C158B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2252918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03CEE0-1669-430C-8547-90FA9CDBD88C}"/>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FE908D09-B4AD-4E75-A789-ED6225E281F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93362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D6935-D462-4ABF-8543-6EACE52C8F61}"/>
              </a:ext>
            </a:extLst>
          </p:cNvPr>
          <p:cNvSpPr>
            <a:spLocks noGrp="1"/>
          </p:cNvSpPr>
          <p:nvPr>
            <p:ph type="title"/>
          </p:nvPr>
        </p:nvSpPr>
        <p:spPr/>
        <p:txBody>
          <a:bodyPr/>
          <a:lstStyle/>
          <a:p>
            <a:r>
              <a:rPr lang="en-US" dirty="0"/>
              <a:t>CPS Necessities</a:t>
            </a:r>
          </a:p>
        </p:txBody>
      </p:sp>
      <p:sp>
        <p:nvSpPr>
          <p:cNvPr id="3" name="Content Placeholder 2">
            <a:extLst>
              <a:ext uri="{FF2B5EF4-FFF2-40B4-BE49-F238E27FC236}">
                <a16:creationId xmlns:a16="http://schemas.microsoft.com/office/drawing/2014/main" id="{494B3856-2DBA-4CF9-9114-DAC041ABC7E1}"/>
              </a:ext>
            </a:extLst>
          </p:cNvPr>
          <p:cNvSpPr>
            <a:spLocks noGrp="1"/>
          </p:cNvSpPr>
          <p:nvPr>
            <p:ph idx="1"/>
          </p:nvPr>
        </p:nvSpPr>
        <p:spPr/>
        <p:txBody>
          <a:bodyPr>
            <a:normAutofit fontScale="92500" lnSpcReduction="20000"/>
          </a:bodyPr>
          <a:lstStyle/>
          <a:p>
            <a:r>
              <a:rPr lang="en-US" dirty="0"/>
              <a:t>The automation system must become state aware and adaptive to knowledge of the trends in electromagnetic spectrum occupancy and acute events; </a:t>
            </a:r>
          </a:p>
          <a:p>
            <a:r>
              <a:rPr lang="en-US" dirty="0"/>
              <a:t>Intelligence of the automation system must move closer to the physical system.  This means moving the intelligence for control to the actuator; and  </a:t>
            </a:r>
          </a:p>
          <a:p>
            <a:r>
              <a:rPr lang="en-US" dirty="0"/>
              <a:t>Performance test methods must be developed and incorporated into the industrial fringe devices.  The test methods must be dependable and at the same time easy to use by factory personal not trained in the technicalities of wireless communication. </a:t>
            </a:r>
          </a:p>
          <a:p>
            <a:r>
              <a:rPr lang="en-US" dirty="0"/>
              <a:t>Existing Wireless communications protocols must be analyzed and adapted, and new protocols must be developed to balance reliability, latency, and scalability. </a:t>
            </a:r>
          </a:p>
          <a:p>
            <a:r>
              <a:rPr lang="en-US" dirty="0"/>
              <a:t>Security of the network must be maintained and must include availability as a paramount characteristic.</a:t>
            </a:r>
          </a:p>
        </p:txBody>
      </p:sp>
    </p:spTree>
    <p:extLst>
      <p:ext uri="{BB962C8B-B14F-4D97-AF65-F5344CB8AC3E}">
        <p14:creationId xmlns:p14="http://schemas.microsoft.com/office/powerpoint/2010/main" val="1508817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00058-351F-4056-ABF5-275506123ED8}"/>
              </a:ext>
            </a:extLst>
          </p:cNvPr>
          <p:cNvSpPr>
            <a:spLocks noGrp="1"/>
          </p:cNvSpPr>
          <p:nvPr>
            <p:ph type="title"/>
          </p:nvPr>
        </p:nvSpPr>
        <p:spPr/>
        <p:txBody>
          <a:bodyPr/>
          <a:lstStyle/>
          <a:p>
            <a:r>
              <a:rPr lang="en-US" dirty="0"/>
              <a:t>Thesis Motivation</a:t>
            </a:r>
          </a:p>
        </p:txBody>
      </p:sp>
      <p:sp>
        <p:nvSpPr>
          <p:cNvPr id="3" name="Content Placeholder 2">
            <a:extLst>
              <a:ext uri="{FF2B5EF4-FFF2-40B4-BE49-F238E27FC236}">
                <a16:creationId xmlns:a16="http://schemas.microsoft.com/office/drawing/2014/main" id="{9B752CCA-6F36-4D3E-A99D-20179B04100A}"/>
              </a:ext>
            </a:extLst>
          </p:cNvPr>
          <p:cNvSpPr>
            <a:spLocks noGrp="1"/>
          </p:cNvSpPr>
          <p:nvPr>
            <p:ph idx="1"/>
          </p:nvPr>
        </p:nvSpPr>
        <p:spPr/>
        <p:txBody>
          <a:bodyPr/>
          <a:lstStyle/>
          <a:p>
            <a:r>
              <a:rPr lang="en-US" dirty="0"/>
              <a:t>The primary motivation of the research has been to discover practical test and evaluation methods for assessing performance of an industrial workcell thereby improving security, safety, and reliability. </a:t>
            </a:r>
          </a:p>
        </p:txBody>
      </p:sp>
    </p:spTree>
    <p:extLst>
      <p:ext uri="{BB962C8B-B14F-4D97-AF65-F5344CB8AC3E}">
        <p14:creationId xmlns:p14="http://schemas.microsoft.com/office/powerpoint/2010/main" val="989133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7980E-2025-428F-82AB-59E09491BE8E}"/>
              </a:ext>
            </a:extLst>
          </p:cNvPr>
          <p:cNvSpPr>
            <a:spLocks noGrp="1"/>
          </p:cNvSpPr>
          <p:nvPr>
            <p:ph type="title"/>
          </p:nvPr>
        </p:nvSpPr>
        <p:spPr/>
        <p:txBody>
          <a:bodyPr/>
          <a:lstStyle/>
          <a:p>
            <a:r>
              <a:rPr lang="en-US" dirty="0"/>
              <a:t>Thesis Goals</a:t>
            </a:r>
          </a:p>
        </p:txBody>
      </p:sp>
      <p:sp>
        <p:nvSpPr>
          <p:cNvPr id="3" name="Content Placeholder 2">
            <a:extLst>
              <a:ext uri="{FF2B5EF4-FFF2-40B4-BE49-F238E27FC236}">
                <a16:creationId xmlns:a16="http://schemas.microsoft.com/office/drawing/2014/main" id="{C46D9FA2-7B32-4E30-986A-A99AA7A88845}"/>
              </a:ext>
            </a:extLst>
          </p:cNvPr>
          <p:cNvSpPr>
            <a:spLocks noGrp="1"/>
          </p:cNvSpPr>
          <p:nvPr>
            <p:ph idx="1"/>
          </p:nvPr>
        </p:nvSpPr>
        <p:spPr/>
        <p:txBody>
          <a:bodyPr/>
          <a:lstStyle/>
          <a:p>
            <a:r>
              <a:rPr lang="en-US" dirty="0"/>
              <a:t>Thus the primary goal of this thesis is the discovery of methods and approaches to the evaluation of industrial uses cases performance for those use case in which wireless communication technology is used as the principal mode of communications.</a:t>
            </a:r>
          </a:p>
        </p:txBody>
      </p:sp>
    </p:spTree>
    <p:extLst>
      <p:ext uri="{BB962C8B-B14F-4D97-AF65-F5344CB8AC3E}">
        <p14:creationId xmlns:p14="http://schemas.microsoft.com/office/powerpoint/2010/main" val="3404865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4DD8D-054D-458E-A817-0A0B63334149}"/>
              </a:ext>
            </a:extLst>
          </p:cNvPr>
          <p:cNvSpPr>
            <a:spLocks noGrp="1"/>
          </p:cNvSpPr>
          <p:nvPr>
            <p:ph type="title"/>
          </p:nvPr>
        </p:nvSpPr>
        <p:spPr/>
        <p:txBody>
          <a:bodyPr/>
          <a:lstStyle/>
          <a:p>
            <a:r>
              <a:rPr lang="en-US" dirty="0"/>
              <a:t>Contributions</a:t>
            </a:r>
          </a:p>
        </p:txBody>
      </p:sp>
      <p:sp>
        <p:nvSpPr>
          <p:cNvPr id="3" name="Content Placeholder 2">
            <a:extLst>
              <a:ext uri="{FF2B5EF4-FFF2-40B4-BE49-F238E27FC236}">
                <a16:creationId xmlns:a16="http://schemas.microsoft.com/office/drawing/2014/main" id="{F0AAE82E-AA51-4DD2-8961-2165822681F7}"/>
              </a:ext>
            </a:extLst>
          </p:cNvPr>
          <p:cNvSpPr>
            <a:spLocks noGrp="1"/>
          </p:cNvSpPr>
          <p:nvPr>
            <p:ph idx="1"/>
          </p:nvPr>
        </p:nvSpPr>
        <p:spPr/>
        <p:txBody>
          <a:bodyPr>
            <a:normAutofit fontScale="55000" lnSpcReduction="20000"/>
          </a:bodyPr>
          <a:lstStyle/>
          <a:p>
            <a:r>
              <a:rPr lang="en-US" dirty="0"/>
              <a:t>	\item[Requirements] \cite{CandellRW2017} \cite{Montgomery2019} \cite{Candell2018.IWSGuide} \cite{ieeeMagazine2018} An examination of the wireless technology landscape is conducted.  Existing and future wireless technologies are assessed for their appropriate applicability to industrial use cases. In~\cite{Candell2018.IWSGuide}, the authors produced a major contribution for the manufacturing industry to effectively design and deploy \</a:t>
            </a:r>
            <a:r>
              <a:rPr lang="en-US" dirty="0" err="1"/>
              <a:t>glspl</a:t>
            </a:r>
            <a:r>
              <a:rPr lang="en-US" dirty="0"/>
              <a:t>{</a:t>
            </a:r>
            <a:r>
              <a:rPr lang="en-US" dirty="0" err="1"/>
              <a:t>iwn</a:t>
            </a:r>
            <a:r>
              <a:rPr lang="en-US" dirty="0"/>
              <a:t>} used for sensing, control, monitoring, and surveillance.  In ~\cite{ieeeMagazine2018}, our guidelines are presented to the academic community as a peer-reviewed article.</a:t>
            </a:r>
          </a:p>
          <a:p>
            <a:r>
              <a:rPr lang="en-US" dirty="0"/>
              <a:t>	\item[Modeling] \cite{Candell2019ASR.SYSML} \cite{Candell2018SysML.JRES} In an effort to better understand the architectural composition of the workcell using industrial wireless communication, modeling techniques are used to identify and decomposed the parts, interfaces, and data flows.  SysML is adopted for this process and a proposed modeling library is created and presented.  The model with conceptual diagram is made publicly available independent of the tool that was used to create the model.</a:t>
            </a:r>
          </a:p>
          <a:p>
            <a:r>
              <a:rPr lang="en-US" dirty="0"/>
              <a:t>	\item[Application of Graph Database] \cite{CandellISIT2020.Conf} \cite{</a:t>
            </a:r>
            <a:r>
              <a:rPr lang="en-US" dirty="0" err="1"/>
              <a:t>GraphDB.JCISE.Journal</a:t>
            </a:r>
            <a:r>
              <a:rPr lang="en-US" dirty="0"/>
              <a:t>} A method is developed for collecting, cleaning, organizing, and presenting the cyber-physical performance indicators of experiments run within the \</a:t>
            </a:r>
            <a:r>
              <a:rPr lang="en-US" dirty="0" err="1"/>
              <a:t>gls</a:t>
            </a:r>
            <a:r>
              <a:rPr lang="en-US" dirty="0"/>
              <a:t>{</a:t>
            </a:r>
            <a:r>
              <a:rPr lang="en-US" dirty="0" err="1"/>
              <a:t>nist</a:t>
            </a:r>
            <a:r>
              <a:rPr lang="en-US" dirty="0"/>
              <a:t>} Industrial Wireless Testbed. The method developed utilizes the Neo4j \</a:t>
            </a:r>
            <a:r>
              <a:rPr lang="en-US" dirty="0" err="1"/>
              <a:t>gls</a:t>
            </a:r>
            <a:r>
              <a:rPr lang="en-US" dirty="0"/>
              <a:t>{</a:t>
            </a:r>
            <a:r>
              <a:rPr lang="en-US" dirty="0" err="1"/>
              <a:t>gdb</a:t>
            </a:r>
            <a:r>
              <a:rPr lang="en-US" dirty="0"/>
              <a:t>} and is presented as a novel approach as compared to traditional approaches using relational database, spreadsheets, and raw file processing.</a:t>
            </a:r>
          </a:p>
          <a:p>
            <a:r>
              <a:rPr lang="en-US" dirty="0"/>
              <a:t>	\item[Machine Learning] \cite{CandellISIE2019.Conf} \cite{Candell2020.Jrnl.ISATrans} A machine learning technique is developed and applied to the prediction of \</a:t>
            </a:r>
            <a:r>
              <a:rPr lang="en-US" dirty="0" err="1"/>
              <a:t>gls</a:t>
            </a:r>
            <a:r>
              <a:rPr lang="en-US" dirty="0"/>
              <a:t>{sir} levels within a wireless factory workcell network employing a robot arm within a force-seeking apparatus.  The machine learning method allows a trained network to accurately determine the \</a:t>
            </a:r>
            <a:r>
              <a:rPr lang="en-US" dirty="0" err="1"/>
              <a:t>gls</a:t>
            </a:r>
            <a:r>
              <a:rPr lang="en-US" dirty="0"/>
              <a:t>{sir} level using the physical state of the robot arm rather than the state of the wireless link itself.</a:t>
            </a:r>
          </a:p>
        </p:txBody>
      </p:sp>
    </p:spTree>
    <p:extLst>
      <p:ext uri="{BB962C8B-B14F-4D97-AF65-F5344CB8AC3E}">
        <p14:creationId xmlns:p14="http://schemas.microsoft.com/office/powerpoint/2010/main" val="3065912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01E6629-6702-45FD-BE23-C467E99657B0}"/>
              </a:ext>
            </a:extLst>
          </p:cNvPr>
          <p:cNvSpPr>
            <a:spLocks noGrp="1"/>
          </p:cNvSpPr>
          <p:nvPr>
            <p:ph type="title"/>
          </p:nvPr>
        </p:nvSpPr>
        <p:spPr/>
        <p:txBody>
          <a:bodyPr/>
          <a:lstStyle/>
          <a:p>
            <a:r>
              <a:rPr lang="en-US" dirty="0"/>
              <a:t>Introduction to Smart Manufacturing and IIoT</a:t>
            </a:r>
          </a:p>
        </p:txBody>
      </p:sp>
      <p:sp>
        <p:nvSpPr>
          <p:cNvPr id="5" name="Text Placeholder 4">
            <a:extLst>
              <a:ext uri="{FF2B5EF4-FFF2-40B4-BE49-F238E27FC236}">
                <a16:creationId xmlns:a16="http://schemas.microsoft.com/office/drawing/2014/main" id="{290933F8-E6AF-48AE-86B9-24D1431A33D7}"/>
              </a:ext>
            </a:extLst>
          </p:cNvPr>
          <p:cNvSpPr>
            <a:spLocks noGrp="1"/>
          </p:cNvSpPr>
          <p:nvPr>
            <p:ph type="body" idx="1"/>
          </p:nvPr>
        </p:nvSpPr>
        <p:spPr/>
        <p:txBody>
          <a:bodyPr/>
          <a:lstStyle/>
          <a:p>
            <a:r>
              <a:rPr lang="en-US" dirty="0"/>
              <a:t>Performance Estimation, Testing, and Control of Cyber-Physical Systems Employing Non-Ideal Communications Networks</a:t>
            </a:r>
          </a:p>
          <a:p>
            <a:r>
              <a:rPr lang="en-US" dirty="0"/>
              <a:t>Richard Candell</a:t>
            </a:r>
          </a:p>
        </p:txBody>
      </p:sp>
    </p:spTree>
    <p:extLst>
      <p:ext uri="{BB962C8B-B14F-4D97-AF65-F5344CB8AC3E}">
        <p14:creationId xmlns:p14="http://schemas.microsoft.com/office/powerpoint/2010/main" val="2102086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18F15-8F47-472B-A259-22A03F52DD68}"/>
              </a:ext>
            </a:extLst>
          </p:cNvPr>
          <p:cNvSpPr>
            <a:spLocks noGrp="1"/>
          </p:cNvSpPr>
          <p:nvPr>
            <p:ph type="title"/>
          </p:nvPr>
        </p:nvSpPr>
        <p:spPr/>
        <p:txBody>
          <a:bodyPr/>
          <a:lstStyle/>
          <a:p>
            <a:r>
              <a:rPr lang="en-US"/>
              <a:t>Model of a </a:t>
            </a:r>
            <a:r>
              <a:rPr lang="en-US" dirty="0"/>
              <a:t>cyberphysical system</a:t>
            </a:r>
          </a:p>
        </p:txBody>
      </p:sp>
      <p:pic>
        <p:nvPicPr>
          <p:cNvPr id="5" name="Content Placeholder 4">
            <a:extLst>
              <a:ext uri="{FF2B5EF4-FFF2-40B4-BE49-F238E27FC236}">
                <a16:creationId xmlns:a16="http://schemas.microsoft.com/office/drawing/2014/main" id="{7452FBE3-1576-4901-9C9C-67736550D7E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3990" y="2629691"/>
            <a:ext cx="9144019" cy="2743206"/>
          </a:xfrm>
        </p:spPr>
      </p:pic>
    </p:spTree>
    <p:extLst>
      <p:ext uri="{BB962C8B-B14F-4D97-AF65-F5344CB8AC3E}">
        <p14:creationId xmlns:p14="http://schemas.microsoft.com/office/powerpoint/2010/main" val="17266132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07AE98E-F5FF-4F29-89CC-A7A2FDCE6999}"/>
              </a:ext>
            </a:extLst>
          </p:cNvPr>
          <p:cNvSpPr>
            <a:spLocks noGrp="1"/>
          </p:cNvSpPr>
          <p:nvPr>
            <p:ph type="title"/>
          </p:nvPr>
        </p:nvSpPr>
        <p:spPr/>
        <p:txBody>
          <a:bodyPr/>
          <a:lstStyle/>
          <a:p>
            <a:r>
              <a:rPr lang="en-US" dirty="0"/>
              <a:t>Industrial Wireless Technologies</a:t>
            </a:r>
          </a:p>
        </p:txBody>
      </p:sp>
      <p:sp>
        <p:nvSpPr>
          <p:cNvPr id="7" name="Text Placeholder 6">
            <a:extLst>
              <a:ext uri="{FF2B5EF4-FFF2-40B4-BE49-F238E27FC236}">
                <a16:creationId xmlns:a16="http://schemas.microsoft.com/office/drawing/2014/main" id="{BA87221C-53D8-42BD-A238-3E656B6AA0DA}"/>
              </a:ext>
            </a:extLst>
          </p:cNvPr>
          <p:cNvSpPr>
            <a:spLocks noGrp="1"/>
          </p:cNvSpPr>
          <p:nvPr>
            <p:ph type="body" idx="1"/>
          </p:nvPr>
        </p:nvSpPr>
        <p:spPr/>
        <p:txBody>
          <a:bodyPr/>
          <a:lstStyle/>
          <a:p>
            <a:r>
              <a:rPr lang="en-US" dirty="0"/>
              <a:t>Performance Estimation, Testing, and Control of Cyber-Physical Systems Employing Non-Ideal Communications Networks</a:t>
            </a:r>
          </a:p>
          <a:p>
            <a:r>
              <a:rPr lang="en-US" dirty="0"/>
              <a:t>Richard Candell</a:t>
            </a:r>
          </a:p>
        </p:txBody>
      </p:sp>
    </p:spTree>
    <p:extLst>
      <p:ext uri="{BB962C8B-B14F-4D97-AF65-F5344CB8AC3E}">
        <p14:creationId xmlns:p14="http://schemas.microsoft.com/office/powerpoint/2010/main" val="34780272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TotalTime>
  <Words>1025</Words>
  <Application>Microsoft Office PowerPoint</Application>
  <PresentationFormat>Widescreen</PresentationFormat>
  <Paragraphs>108</Paragraphs>
  <Slides>26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Times New Roman</vt:lpstr>
      <vt:lpstr>Office Theme</vt:lpstr>
      <vt:lpstr>Performance Estimation, Testing, and Control of Cyber-Physical Systems Employing Non-Ideal Communications Networks</vt:lpstr>
      <vt:lpstr>About Me</vt:lpstr>
      <vt:lpstr>CPS Necessities</vt:lpstr>
      <vt:lpstr>Thesis Motivation</vt:lpstr>
      <vt:lpstr>Thesis Goals</vt:lpstr>
      <vt:lpstr>Contributions</vt:lpstr>
      <vt:lpstr>Introduction to Smart Manufacturing and IIoT</vt:lpstr>
      <vt:lpstr>Model of a cyberphysical system</vt:lpstr>
      <vt:lpstr>Industrial Wireless Technologies</vt:lpstr>
      <vt:lpstr>PowerPoint Presentation</vt:lpstr>
      <vt:lpstr>SysML: Workcell Architectural Decomposition and Analysis</vt:lpstr>
      <vt:lpstr>PowerPoint Presentation</vt:lpstr>
      <vt:lpstr>The NIST Industrial Wireless Testbed</vt:lpstr>
      <vt:lpstr>NIST Industrial Wireless Testbed</vt:lpstr>
      <vt:lpstr>Past Testbed Incarnations</vt:lpstr>
      <vt:lpstr>The NIST Industrial Wireless Testbed  and Demonstration Platform</vt:lpstr>
      <vt:lpstr>Key Capability: RF Channel Emulator</vt:lpstr>
      <vt:lpstr>Example: Chemical Reactor  Control</vt:lpstr>
      <vt:lpstr>Application of the Graph Database to CPS Discovery</vt:lpstr>
      <vt:lpstr>Contribution of the GDB Approach</vt:lpstr>
      <vt:lpstr>Machine Learning in a  Robotic Force Seeking Application</vt:lpstr>
      <vt:lpstr>PowerPoint Presentation</vt:lpstr>
      <vt:lpstr>Thoughts and Future Direction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Candell, Richard (Fed)</dc:creator>
  <cp:lastModifiedBy>Candell, Rick (Fed)</cp:lastModifiedBy>
  <cp:revision>26</cp:revision>
  <dcterms:created xsi:type="dcterms:W3CDTF">2020-03-06T18:56:45Z</dcterms:created>
  <dcterms:modified xsi:type="dcterms:W3CDTF">2020-09-22T19:26:29Z</dcterms:modified>
</cp:coreProperties>
</file>

<file path=docProps/thumbnail.jpeg>
</file>